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267" r:id="rId3"/>
    <p:sldId id="268" r:id="rId4"/>
    <p:sldId id="271" r:id="rId5"/>
    <p:sldId id="295" r:id="rId6"/>
    <p:sldId id="275" r:id="rId7"/>
    <p:sldId id="293" r:id="rId8"/>
    <p:sldId id="294" r:id="rId9"/>
    <p:sldId id="301" r:id="rId10"/>
    <p:sldId id="296" r:id="rId11"/>
    <p:sldId id="273" r:id="rId12"/>
    <p:sldId id="297" r:id="rId13"/>
    <p:sldId id="280" r:id="rId14"/>
    <p:sldId id="298" r:id="rId15"/>
    <p:sldId id="299" r:id="rId16"/>
    <p:sldId id="284" r:id="rId17"/>
    <p:sldId id="300" r:id="rId18"/>
    <p:sldId id="302" r:id="rId19"/>
    <p:sldId id="286" r:id="rId20"/>
    <p:sldId id="303" r:id="rId21"/>
    <p:sldId id="309" r:id="rId22"/>
    <p:sldId id="310" r:id="rId23"/>
    <p:sldId id="305" r:id="rId24"/>
    <p:sldId id="311" r:id="rId25"/>
    <p:sldId id="312" r:id="rId26"/>
    <p:sldId id="306" r:id="rId27"/>
    <p:sldId id="307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77" autoAdjust="0"/>
  </p:normalViewPr>
  <p:slideViewPr>
    <p:cSldViewPr snapToGrid="0" showGuides="1">
      <p:cViewPr varScale="1">
        <p:scale>
          <a:sx n="103" d="100"/>
          <a:sy n="103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DF5C0-3DED-4F60-A5C0-A7324EDF6BA5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DC3DF-EB84-47FA-82EA-D338308EF7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94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8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52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61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DC3DF-EB84-47FA-82EA-D338308EF77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50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8195DF-01E0-4169-BF4A-52B8AB4BED15}" type="slidenum">
              <a:rPr lang="en-US" altLang="sv-SE" sz="120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sv-SE" sz="12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v-S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0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45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9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60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46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4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07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7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43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414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10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2FDAB-A782-47E3-85F8-78A091A2D070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1C124-2318-4632-A387-7E9E26FFB6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36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85641"/>
            <a:ext cx="96774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3" y="353110"/>
            <a:ext cx="518774" cy="4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060"/>
          </a:solidFill>
          <a:latin typeface="Electrolux Sans SemiBold" panose="020B070002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80" baseline="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80" baseline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80" baseline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80" baseline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80" baseline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tradeplace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934" y="2006082"/>
            <a:ext cx="8068899" cy="1898780"/>
          </a:xfrm>
        </p:spPr>
        <p:txBody>
          <a:bodyPr>
            <a:normAutofit/>
          </a:bodyPr>
          <a:lstStyle/>
          <a:p>
            <a:r>
              <a:rPr lang="en-GB" dirty="0" smtClean="0"/>
              <a:t>B2B Portal Training Materials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13653" y="4203441"/>
            <a:ext cx="6084000" cy="115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Localize and </a:t>
            </a:r>
            <a:r>
              <a:rPr lang="en-GB" sz="2000" dirty="0"/>
              <a:t>distribute to </a:t>
            </a:r>
            <a:r>
              <a:rPr lang="en-GB" sz="2000" dirty="0" smtClean="0"/>
              <a:t>customers and internal team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609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641"/>
            <a:ext cx="9677400" cy="479469"/>
          </a:xfrm>
        </p:spPr>
        <p:txBody>
          <a:bodyPr>
            <a:normAutofit fontScale="90000"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Standard mode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10" y="1063516"/>
            <a:ext cx="8585426" cy="5526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7678468" y="6046236"/>
            <a:ext cx="2771819" cy="28984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80428" y="5796171"/>
            <a:ext cx="1085280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to the basket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i="1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button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to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95031" y="2404782"/>
            <a:ext cx="1085280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currently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basket are visible on the right-hand </a:t>
            </a:r>
            <a:r>
              <a:rPr lang="fr-FR" sz="1050" dirty="0" err="1" smtClean="0">
                <a:solidFill>
                  <a:srgbClr val="002060"/>
                </a:solidFill>
              </a:rPr>
              <a:t>side</a:t>
            </a:r>
            <a:r>
              <a:rPr lang="fr-FR" sz="1050" dirty="0" smtClean="0">
                <a:solidFill>
                  <a:srgbClr val="002060"/>
                </a:solidFill>
              </a:rPr>
              <a:t>.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9108995" y="2542687"/>
            <a:ext cx="1518573" cy="2252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 smtClean="0"/>
              <a:t>Order</a:t>
            </a:r>
            <a:r>
              <a:rPr lang="fr-FR" altLang="sv-SE" dirty="0" smtClean="0"/>
              <a:t> placement: </a:t>
            </a:r>
            <a:r>
              <a:rPr lang="fr-FR" altLang="sv-SE" dirty="0" err="1" smtClean="0"/>
              <a:t>Multiline</a:t>
            </a:r>
            <a:r>
              <a:rPr lang="fr-FR" altLang="sv-SE" dirty="0"/>
              <a:t> </a:t>
            </a:r>
            <a:r>
              <a:rPr lang="fr-FR" altLang="sv-SE" dirty="0" smtClean="0"/>
              <a:t>Basket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F9B20E-B160-49E7-A20A-D1F4C8942A63}" type="slidenum">
              <a:rPr lang="en-US" altLang="sv-SE" sz="900">
                <a:solidFill>
                  <a:srgbClr val="4D6684"/>
                </a:solidFill>
              </a:rPr>
              <a:pPr eaLnBrk="1" hangingPunct="1"/>
              <a:t>11</a:t>
            </a:fld>
            <a:endParaRPr lang="en-US" altLang="sv-SE" sz="900">
              <a:solidFill>
                <a:srgbClr val="4D668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8241" y="5890478"/>
            <a:ext cx="2611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err="1" smtClean="0">
                <a:solidFill>
                  <a:srgbClr val="002060"/>
                </a:solidFill>
              </a:rPr>
              <a:t>Before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accessing</a:t>
            </a:r>
            <a:r>
              <a:rPr lang="fr-FR" sz="1200" dirty="0" smtClean="0">
                <a:solidFill>
                  <a:srgbClr val="002060"/>
                </a:solidFill>
              </a:rPr>
              <a:t> a </a:t>
            </a:r>
            <a:r>
              <a:rPr lang="fr-FR" sz="1200" dirty="0" err="1" smtClean="0">
                <a:solidFill>
                  <a:srgbClr val="002060"/>
                </a:solidFill>
              </a:rPr>
              <a:t>list</a:t>
            </a:r>
            <a:r>
              <a:rPr lang="fr-FR" sz="1200" dirty="0" smtClean="0">
                <a:solidFill>
                  <a:srgbClr val="002060"/>
                </a:solidFill>
              </a:rPr>
              <a:t> of </a:t>
            </a:r>
            <a:r>
              <a:rPr lang="fr-FR" sz="1200" dirty="0" err="1" smtClean="0">
                <a:solidFill>
                  <a:srgbClr val="002060"/>
                </a:solidFill>
              </a:rPr>
              <a:t>products</a:t>
            </a:r>
            <a:r>
              <a:rPr lang="fr-FR" sz="1200" dirty="0" smtClean="0">
                <a:solidFill>
                  <a:srgbClr val="002060"/>
                </a:solidFill>
              </a:rPr>
              <a:t>, or </a:t>
            </a:r>
            <a:r>
              <a:rPr lang="fr-FR" sz="1200" dirty="0" err="1" smtClean="0">
                <a:solidFill>
                  <a:srgbClr val="002060"/>
                </a:solidFill>
              </a:rPr>
              <a:t>using</a:t>
            </a:r>
            <a:r>
              <a:rPr lang="fr-FR" sz="1200" dirty="0" smtClean="0">
                <a:solidFill>
                  <a:srgbClr val="002060"/>
                </a:solidFill>
              </a:rPr>
              <a:t> the </a:t>
            </a:r>
            <a:r>
              <a:rPr lang="fr-FR" sz="1200" dirty="0" err="1" smtClean="0">
                <a:solidFill>
                  <a:srgbClr val="002060"/>
                </a:solidFill>
              </a:rPr>
              <a:t>multiline</a:t>
            </a:r>
            <a:r>
              <a:rPr lang="fr-FR" sz="1200" dirty="0" smtClean="0">
                <a:solidFill>
                  <a:srgbClr val="002060"/>
                </a:solidFill>
              </a:rPr>
              <a:t> basket, a </a:t>
            </a:r>
            <a:r>
              <a:rPr lang="fr-FR" sz="1200" dirty="0" err="1" smtClean="0">
                <a:solidFill>
                  <a:srgbClr val="002060"/>
                </a:solidFill>
              </a:rPr>
              <a:t>selection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of the </a:t>
            </a:r>
            <a:r>
              <a:rPr lang="fr-FR" sz="1200" dirty="0" err="1">
                <a:solidFill>
                  <a:srgbClr val="002060"/>
                </a:solidFill>
              </a:rPr>
              <a:t>order</a:t>
            </a:r>
            <a:r>
              <a:rPr lang="fr-FR" sz="1200" dirty="0">
                <a:solidFill>
                  <a:srgbClr val="002060"/>
                </a:solidFill>
              </a:rPr>
              <a:t> type and </a:t>
            </a:r>
            <a:r>
              <a:rPr lang="fr-FR" sz="1200" dirty="0" err="1">
                <a:solidFill>
                  <a:srgbClr val="002060"/>
                </a:solidFill>
              </a:rPr>
              <a:t>address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is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required</a:t>
            </a:r>
            <a:r>
              <a:rPr lang="fr-FR" sz="1200" dirty="0" smtClean="0">
                <a:solidFill>
                  <a:srgbClr val="002060"/>
                </a:solidFill>
              </a:rPr>
              <a:t>.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04" y="1277322"/>
            <a:ext cx="10027935" cy="342530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029200" y="3962400"/>
            <a:ext cx="0" cy="1828800"/>
          </a:xfrm>
          <a:prstGeom prst="straightConnector1">
            <a:avLst/>
          </a:prstGeom>
          <a:ln w="19050" cap="rnd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07356" y="5059481"/>
            <a:ext cx="2438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</a:rPr>
              <a:t>At </a:t>
            </a:r>
            <a:r>
              <a:rPr lang="fr-FR" sz="1200" dirty="0" err="1" smtClean="0">
                <a:solidFill>
                  <a:srgbClr val="002060"/>
                </a:solidFill>
              </a:rPr>
              <a:t>any</a:t>
            </a:r>
            <a:r>
              <a:rPr lang="fr-FR" sz="1200" dirty="0" smtClean="0">
                <a:solidFill>
                  <a:srgbClr val="002060"/>
                </a:solidFill>
              </a:rPr>
              <a:t> point </a:t>
            </a:r>
            <a:r>
              <a:rPr lang="fr-FR" sz="1200" dirty="0" err="1" smtClean="0">
                <a:solidFill>
                  <a:srgbClr val="002060"/>
                </a:solidFill>
              </a:rPr>
              <a:t>during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your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checkout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you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can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edit</a:t>
            </a:r>
            <a:r>
              <a:rPr lang="fr-FR" sz="1200" dirty="0" smtClean="0">
                <a:solidFill>
                  <a:srgbClr val="002060"/>
                </a:solidFill>
              </a:rPr>
              <a:t> the </a:t>
            </a:r>
            <a:r>
              <a:rPr lang="fr-FR" sz="1200" dirty="0" err="1" smtClean="0">
                <a:solidFill>
                  <a:srgbClr val="002060"/>
                </a:solidFill>
              </a:rPr>
              <a:t>order</a:t>
            </a:r>
            <a:r>
              <a:rPr lang="fr-FR" sz="1200" dirty="0" smtClean="0">
                <a:solidFill>
                  <a:srgbClr val="002060"/>
                </a:solidFill>
              </a:rPr>
              <a:t> type and </a:t>
            </a:r>
            <a:r>
              <a:rPr lang="fr-FR" sz="1200" dirty="0" err="1" smtClean="0">
                <a:solidFill>
                  <a:srgbClr val="002060"/>
                </a:solidFill>
              </a:rPr>
              <a:t>address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from</a:t>
            </a:r>
            <a:r>
              <a:rPr lang="fr-FR" sz="1200" dirty="0" smtClean="0">
                <a:solidFill>
                  <a:srgbClr val="002060"/>
                </a:solidFill>
              </a:rPr>
              <a:t> the top </a:t>
            </a:r>
            <a:r>
              <a:rPr lang="fr-FR" sz="1200" dirty="0" err="1" smtClean="0">
                <a:solidFill>
                  <a:srgbClr val="002060"/>
                </a:solidFill>
              </a:rPr>
              <a:t>dropdowns</a:t>
            </a:r>
            <a:r>
              <a:rPr lang="fr-FR" sz="1200" dirty="0" smtClean="0">
                <a:solidFill>
                  <a:srgbClr val="002060"/>
                </a:solidFill>
              </a:rPr>
              <a:t>.</a:t>
            </a:r>
            <a:endParaRPr lang="fr-FR" sz="1200" dirty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>
            <a:endCxn id="9" idx="1"/>
          </p:cNvCxnSpPr>
          <p:nvPr/>
        </p:nvCxnSpPr>
        <p:spPr>
          <a:xfrm rot="16200000" flipH="1">
            <a:off x="5983085" y="3150708"/>
            <a:ext cx="3851453" cy="797090"/>
          </a:xfrm>
          <a:prstGeom prst="bentConnector2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5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73" y="1047240"/>
            <a:ext cx="9271704" cy="46939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 smtClean="0"/>
              <a:t>Order</a:t>
            </a:r>
            <a:r>
              <a:rPr lang="fr-FR" altLang="sv-SE" dirty="0" smtClean="0"/>
              <a:t> placement: </a:t>
            </a:r>
            <a:r>
              <a:rPr lang="fr-FR" altLang="sv-SE" dirty="0" err="1" smtClean="0"/>
              <a:t>Multiline</a:t>
            </a:r>
            <a:r>
              <a:rPr lang="fr-FR" altLang="sv-SE" dirty="0"/>
              <a:t> </a:t>
            </a:r>
            <a:r>
              <a:rPr lang="fr-FR" altLang="sv-SE" dirty="0" smtClean="0"/>
              <a:t>Basket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27" y="3667332"/>
            <a:ext cx="1560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</a:rPr>
              <a:t>You </a:t>
            </a:r>
            <a:r>
              <a:rPr lang="fr-FR" sz="1200" dirty="0" err="1" smtClean="0">
                <a:solidFill>
                  <a:srgbClr val="002060"/>
                </a:solidFill>
              </a:rPr>
              <a:t>can</a:t>
            </a:r>
            <a:r>
              <a:rPr lang="fr-FR" sz="1200" dirty="0" smtClean="0">
                <a:solidFill>
                  <a:srgbClr val="002060"/>
                </a:solidFill>
              </a:rPr>
              <a:t> key-in </a:t>
            </a:r>
            <a:r>
              <a:rPr lang="fr-FR" sz="1200" dirty="0" err="1" smtClean="0">
                <a:solidFill>
                  <a:srgbClr val="002060"/>
                </a:solidFill>
              </a:rPr>
              <a:t>product</a:t>
            </a:r>
            <a:r>
              <a:rPr lang="fr-FR" sz="1200" dirty="0" smtClean="0">
                <a:solidFill>
                  <a:srgbClr val="002060"/>
                </a:solidFill>
              </a:rPr>
              <a:t> codes and select </a:t>
            </a:r>
            <a:r>
              <a:rPr lang="fr-FR" sz="1200" dirty="0" err="1" smtClean="0">
                <a:solidFill>
                  <a:srgbClr val="002060"/>
                </a:solidFill>
              </a:rPr>
              <a:t>products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from</a:t>
            </a:r>
            <a:r>
              <a:rPr lang="fr-FR" sz="1200" dirty="0" smtClean="0">
                <a:solidFill>
                  <a:srgbClr val="002060"/>
                </a:solidFill>
              </a:rPr>
              <a:t> the </a:t>
            </a:r>
            <a:r>
              <a:rPr lang="fr-FR" sz="1200" dirty="0" err="1" smtClean="0">
                <a:solidFill>
                  <a:srgbClr val="002060"/>
                </a:solidFill>
              </a:rPr>
              <a:t>predictive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text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displayed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429" y="1720187"/>
            <a:ext cx="1197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</a:rPr>
              <a:t>You </a:t>
            </a:r>
            <a:r>
              <a:rPr lang="fr-FR" sz="1200" dirty="0" err="1" smtClean="0">
                <a:solidFill>
                  <a:srgbClr val="002060"/>
                </a:solidFill>
              </a:rPr>
              <a:t>can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upload</a:t>
            </a:r>
            <a:r>
              <a:rPr lang="fr-FR" sz="1200" dirty="0" smtClean="0">
                <a:solidFill>
                  <a:srgbClr val="002060"/>
                </a:solidFill>
              </a:rPr>
              <a:t> a .csv file </a:t>
            </a:r>
            <a:r>
              <a:rPr lang="fr-FR" sz="1200" dirty="0" err="1" smtClean="0">
                <a:solidFill>
                  <a:srgbClr val="002060"/>
                </a:solidFill>
              </a:rPr>
              <a:t>containing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</a:rPr>
              <a:t>product</a:t>
            </a:r>
            <a:r>
              <a:rPr lang="fr-FR" sz="1200" dirty="0" smtClean="0">
                <a:solidFill>
                  <a:srgbClr val="002060"/>
                </a:solidFill>
              </a:rPr>
              <a:t> code or model in 1</a:t>
            </a:r>
            <a:r>
              <a:rPr lang="fr-FR" sz="1200" baseline="30000" dirty="0" smtClean="0">
                <a:solidFill>
                  <a:srgbClr val="002060"/>
                </a:solidFill>
              </a:rPr>
              <a:t>st</a:t>
            </a:r>
            <a:r>
              <a:rPr lang="fr-FR" sz="1200" dirty="0" smtClean="0">
                <a:solidFill>
                  <a:srgbClr val="002060"/>
                </a:solidFill>
              </a:rPr>
              <a:t>  </a:t>
            </a:r>
            <a:r>
              <a:rPr lang="fr-FR" sz="1200" dirty="0" err="1" smtClean="0">
                <a:solidFill>
                  <a:srgbClr val="002060"/>
                </a:solidFill>
              </a:rPr>
              <a:t>column</a:t>
            </a:r>
            <a:r>
              <a:rPr lang="fr-FR" sz="1200" dirty="0" smtClean="0">
                <a:solidFill>
                  <a:srgbClr val="002060"/>
                </a:solidFill>
              </a:rPr>
              <a:t> and </a:t>
            </a:r>
            <a:r>
              <a:rPr lang="fr-FR" sz="1200" dirty="0" err="1" smtClean="0">
                <a:solidFill>
                  <a:srgbClr val="002060"/>
                </a:solidFill>
              </a:rPr>
              <a:t>quantity</a:t>
            </a:r>
            <a:r>
              <a:rPr lang="fr-FR" sz="1200" dirty="0" smtClean="0">
                <a:solidFill>
                  <a:srgbClr val="002060"/>
                </a:solidFill>
              </a:rPr>
              <a:t> in the 2</a:t>
            </a:r>
            <a:r>
              <a:rPr lang="fr-FR" sz="1200" baseline="30000" dirty="0" smtClean="0">
                <a:solidFill>
                  <a:srgbClr val="002060"/>
                </a:solidFill>
              </a:rPr>
              <a:t>nd</a:t>
            </a:r>
            <a:endParaRPr lang="fr-FR" sz="1200" baseline="30000" dirty="0">
              <a:solidFill>
                <a:srgbClr val="00206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1289943" y="3692939"/>
            <a:ext cx="1341290" cy="11260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1154850" y="1813563"/>
            <a:ext cx="805738" cy="79554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20"/>
          <a:stretch/>
        </p:blipFill>
        <p:spPr>
          <a:xfrm>
            <a:off x="2002052" y="1058674"/>
            <a:ext cx="8191258" cy="579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Checkout</a:t>
            </a:r>
            <a:endParaRPr lang="fr-FR" altLang="sv-SE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3274" y="1921654"/>
            <a:ext cx="837301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Fill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own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reference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27568" y="1422044"/>
            <a:ext cx="1116528" cy="1061829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now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also</a:t>
            </a:r>
            <a:r>
              <a:rPr lang="fr-FR" sz="1050" dirty="0" smtClean="0">
                <a:solidFill>
                  <a:srgbClr val="002060"/>
                </a:solidFill>
              </a:rPr>
              <a:t> change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type and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address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checkout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1420576" y="2030748"/>
            <a:ext cx="1472515" cy="84689"/>
          </a:xfrm>
          <a:prstGeom prst="bentConnector3">
            <a:avLst>
              <a:gd name="adj1" fmla="val 10035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7473823" y="1343610"/>
            <a:ext cx="3153745" cy="156868"/>
          </a:xfrm>
          <a:prstGeom prst="bentConnector3">
            <a:avLst>
              <a:gd name="adj1" fmla="val 10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1567795" y="5618145"/>
            <a:ext cx="698591" cy="30977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5905" y="5845067"/>
            <a:ext cx="1179786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more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to the basket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679671" y="6133607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review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tota</a:t>
            </a:r>
            <a:r>
              <a:rPr lang="fr-FR" sz="1050" dirty="0">
                <a:solidFill>
                  <a:srgbClr val="002060"/>
                </a:solidFill>
              </a:rPr>
              <a:t>l</a:t>
            </a: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9500355" y="6232849"/>
            <a:ext cx="1164537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9036319" y="4084590"/>
            <a:ext cx="1591248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44675" y="3943583"/>
            <a:ext cx="1116528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complete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pricing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opening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price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popup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1420575" y="3188639"/>
            <a:ext cx="692990" cy="4700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7831" y="3516839"/>
            <a:ext cx="1008543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Select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preferred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date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664891" y="2802998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Submits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into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system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>
            <a:off x="9967823" y="2217135"/>
            <a:ext cx="711849" cy="6670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2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20"/>
          <a:stretch/>
        </p:blipFill>
        <p:spPr>
          <a:xfrm>
            <a:off x="2002052" y="1058674"/>
            <a:ext cx="8191258" cy="579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Checkout</a:t>
            </a:r>
            <a:endParaRPr lang="fr-FR" altLang="sv-SE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905" y="2352725"/>
            <a:ext cx="837301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more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1166396" y="2526914"/>
            <a:ext cx="932993" cy="3572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864069" y="5473005"/>
            <a:ext cx="1116528" cy="1384995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cart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to a brochure – the </a:t>
            </a:r>
            <a:r>
              <a:rPr lang="fr-FR" sz="1050" dirty="0" err="1" smtClean="0">
                <a:solidFill>
                  <a:srgbClr val="002060"/>
                </a:solidFill>
              </a:rPr>
              <a:t>layout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which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9667871" y="6616039"/>
            <a:ext cx="1164537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9315508" y="4612879"/>
            <a:ext cx="1840349" cy="783771"/>
          </a:xfrm>
          <a:prstGeom prst="bentConnector3">
            <a:avLst>
              <a:gd name="adj1" fmla="val 93095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44675" y="3943583"/>
            <a:ext cx="1335922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If </a:t>
            </a:r>
            <a:r>
              <a:rPr lang="fr-FR" sz="1050" dirty="0" err="1" smtClean="0">
                <a:solidFill>
                  <a:srgbClr val="002060"/>
                </a:solidFill>
              </a:rPr>
              <a:t>any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return </a:t>
            </a:r>
            <a:r>
              <a:rPr lang="fr-FR" sz="1050" dirty="0" err="1" smtClean="0">
                <a:solidFill>
                  <a:srgbClr val="002060"/>
                </a:solidFill>
              </a:rPr>
              <a:t>errors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remove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them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altogether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1429907" y="3228392"/>
            <a:ext cx="4243107" cy="448949"/>
          </a:xfrm>
          <a:prstGeom prst="bentConnector3">
            <a:avLst>
              <a:gd name="adj1" fmla="val 8540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7831" y="3516839"/>
            <a:ext cx="1008543" cy="251607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use </a:t>
            </a:r>
            <a:r>
              <a:rPr lang="fr-FR" sz="1050" dirty="0" err="1" smtClean="0">
                <a:solidFill>
                  <a:srgbClr val="002060"/>
                </a:solidFill>
              </a:rPr>
              <a:t>additional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options: </a:t>
            </a:r>
            <a:r>
              <a:rPr lang="sv-SE" sz="1050" dirty="0" smtClean="0">
                <a:solidFill>
                  <a:srgbClr val="002060"/>
                </a:solidFill>
              </a:rPr>
              <a:t/>
            </a:r>
            <a:br>
              <a:rPr lang="sv-SE" sz="1050" dirty="0" smtClean="0">
                <a:solidFill>
                  <a:srgbClr val="002060"/>
                </a:solidFill>
              </a:rPr>
            </a:br>
            <a:r>
              <a:rPr lang="sv-SE" sz="1050" dirty="0" smtClean="0">
                <a:solidFill>
                  <a:srgbClr val="002060"/>
                </a:solidFill>
              </a:rPr>
              <a:t>- </a:t>
            </a:r>
            <a:r>
              <a:rPr lang="fr-FR" sz="1050" dirty="0" smtClean="0">
                <a:solidFill>
                  <a:srgbClr val="002060"/>
                </a:solidFill>
              </a:rPr>
              <a:t>to </a:t>
            </a:r>
            <a:r>
              <a:rPr lang="fr-FR" sz="1050" dirty="0" err="1" smtClean="0">
                <a:solidFill>
                  <a:srgbClr val="002060"/>
                </a:solidFill>
              </a:rPr>
              <a:t>ship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together</a:t>
            </a:r>
            <a:r>
              <a:rPr lang="fr-FR" sz="1050" dirty="0" smtClean="0">
                <a:solidFill>
                  <a:srgbClr val="002060"/>
                </a:solidFill>
              </a:rPr>
              <a:t> 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the basket; </a:t>
            </a:r>
            <a:br>
              <a:rPr lang="fr-FR" sz="1050" dirty="0" smtClean="0">
                <a:solidFill>
                  <a:srgbClr val="002060"/>
                </a:solidFill>
              </a:rPr>
            </a:br>
            <a:r>
              <a:rPr lang="fr-FR" sz="1050" dirty="0" smtClean="0">
                <a:solidFill>
                  <a:srgbClr val="002060"/>
                </a:solidFill>
              </a:rPr>
              <a:t>- to have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confirmed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customer</a:t>
            </a:r>
            <a:r>
              <a:rPr lang="fr-FR" sz="1050" dirty="0" smtClean="0">
                <a:solidFill>
                  <a:srgbClr val="002060"/>
                </a:solidFill>
              </a:rPr>
              <a:t> service staff first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664891" y="2905299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return to the </a:t>
            </a:r>
            <a:r>
              <a:rPr lang="fr-FR" sz="1050" dirty="0" err="1" smtClean="0">
                <a:solidFill>
                  <a:srgbClr val="002060"/>
                </a:solidFill>
              </a:rPr>
              <a:t>previous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>
            <a:off x="9953042" y="2388520"/>
            <a:ext cx="711849" cy="6670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6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20"/>
          <a:stretch/>
        </p:blipFill>
        <p:spPr>
          <a:xfrm>
            <a:off x="2002052" y="1058674"/>
            <a:ext cx="8191258" cy="579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Checkout</a:t>
            </a:r>
            <a:endParaRPr lang="fr-FR" altLang="sv-SE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905" y="2352725"/>
            <a:ext cx="837301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more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1166396" y="2526914"/>
            <a:ext cx="932993" cy="3572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864069" y="5473005"/>
            <a:ext cx="1116528" cy="1384995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cart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to a brochure – the </a:t>
            </a:r>
            <a:r>
              <a:rPr lang="fr-FR" sz="1050" dirty="0" err="1" smtClean="0">
                <a:solidFill>
                  <a:srgbClr val="002060"/>
                </a:solidFill>
              </a:rPr>
              <a:t>layout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which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9667871" y="6616039"/>
            <a:ext cx="1164537" cy="1892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9315508" y="4612879"/>
            <a:ext cx="1840349" cy="783771"/>
          </a:xfrm>
          <a:prstGeom prst="bentConnector3">
            <a:avLst>
              <a:gd name="adj1" fmla="val 93095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44675" y="3943583"/>
            <a:ext cx="1335922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If </a:t>
            </a:r>
            <a:r>
              <a:rPr lang="fr-FR" sz="1050" dirty="0" err="1" smtClean="0">
                <a:solidFill>
                  <a:srgbClr val="002060"/>
                </a:solidFill>
              </a:rPr>
              <a:t>any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added</a:t>
            </a:r>
            <a:r>
              <a:rPr lang="fr-FR" sz="1050" dirty="0" smtClean="0">
                <a:solidFill>
                  <a:srgbClr val="002060"/>
                </a:solidFill>
              </a:rPr>
              <a:t> return </a:t>
            </a:r>
            <a:r>
              <a:rPr lang="fr-FR" sz="1050" dirty="0" err="1" smtClean="0">
                <a:solidFill>
                  <a:srgbClr val="002060"/>
                </a:solidFill>
              </a:rPr>
              <a:t>errors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remove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them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altogether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1429907" y="3228392"/>
            <a:ext cx="4243107" cy="448949"/>
          </a:xfrm>
          <a:prstGeom prst="bentConnector3">
            <a:avLst>
              <a:gd name="adj1" fmla="val 8540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7831" y="3516839"/>
            <a:ext cx="1008543" cy="251607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use </a:t>
            </a:r>
            <a:r>
              <a:rPr lang="fr-FR" sz="1050" dirty="0" err="1" smtClean="0">
                <a:solidFill>
                  <a:srgbClr val="002060"/>
                </a:solidFill>
              </a:rPr>
              <a:t>additional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options: </a:t>
            </a:r>
            <a:r>
              <a:rPr lang="sv-SE" sz="1050" dirty="0" smtClean="0">
                <a:solidFill>
                  <a:srgbClr val="002060"/>
                </a:solidFill>
              </a:rPr>
              <a:t/>
            </a:r>
            <a:br>
              <a:rPr lang="sv-SE" sz="1050" dirty="0" smtClean="0">
                <a:solidFill>
                  <a:srgbClr val="002060"/>
                </a:solidFill>
              </a:rPr>
            </a:br>
            <a:r>
              <a:rPr lang="sv-SE" sz="1050" dirty="0" smtClean="0">
                <a:solidFill>
                  <a:srgbClr val="002060"/>
                </a:solidFill>
              </a:rPr>
              <a:t>- </a:t>
            </a:r>
            <a:r>
              <a:rPr lang="fr-FR" sz="1050" dirty="0" smtClean="0">
                <a:solidFill>
                  <a:srgbClr val="002060"/>
                </a:solidFill>
              </a:rPr>
              <a:t>to </a:t>
            </a:r>
            <a:r>
              <a:rPr lang="fr-FR" sz="1050" dirty="0" err="1" smtClean="0">
                <a:solidFill>
                  <a:srgbClr val="002060"/>
                </a:solidFill>
              </a:rPr>
              <a:t>ship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together</a:t>
            </a:r>
            <a:r>
              <a:rPr lang="fr-FR" sz="1050" dirty="0" smtClean="0">
                <a:solidFill>
                  <a:srgbClr val="002060"/>
                </a:solidFill>
              </a:rPr>
              <a:t> all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in the basket; </a:t>
            </a:r>
            <a:br>
              <a:rPr lang="fr-FR" sz="1050" dirty="0" smtClean="0">
                <a:solidFill>
                  <a:srgbClr val="002060"/>
                </a:solidFill>
              </a:rPr>
            </a:br>
            <a:r>
              <a:rPr lang="fr-FR" sz="1050" dirty="0" smtClean="0">
                <a:solidFill>
                  <a:srgbClr val="002060"/>
                </a:solidFill>
              </a:rPr>
              <a:t>- to have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delivery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confirmed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customer</a:t>
            </a:r>
            <a:r>
              <a:rPr lang="fr-FR" sz="1050" dirty="0" smtClean="0">
                <a:solidFill>
                  <a:srgbClr val="002060"/>
                </a:solidFill>
              </a:rPr>
              <a:t> service staff first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664891" y="2905299"/>
            <a:ext cx="1116528" cy="577081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return to the </a:t>
            </a:r>
            <a:r>
              <a:rPr lang="fr-FR" sz="1050" dirty="0" err="1" smtClean="0">
                <a:solidFill>
                  <a:srgbClr val="002060"/>
                </a:solidFill>
              </a:rPr>
              <a:t>previous</a:t>
            </a:r>
            <a:r>
              <a:rPr lang="fr-FR" sz="1050" dirty="0" smtClean="0">
                <a:solidFill>
                  <a:srgbClr val="002060"/>
                </a:solidFill>
              </a:rPr>
              <a:t> page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>
            <a:off x="9953042" y="2388520"/>
            <a:ext cx="711849" cy="6670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38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 smtClean="0"/>
              <a:t>Order</a:t>
            </a:r>
            <a:r>
              <a:rPr lang="fr-FR" altLang="sv-SE" dirty="0" smtClean="0"/>
              <a:t> </a:t>
            </a:r>
            <a:r>
              <a:rPr lang="fr-FR" altLang="sv-SE" dirty="0" err="1" smtClean="0"/>
              <a:t>Status</a:t>
            </a:r>
            <a:endParaRPr lang="fr-FR" altLang="sv-SE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1B63DD-AAFF-4EA4-9278-1A4C0C17F74B}" type="slidenum">
              <a:rPr lang="en-US" altLang="sv-SE" sz="900">
                <a:solidFill>
                  <a:srgbClr val="4D6684"/>
                </a:solidFill>
              </a:rPr>
              <a:pPr eaLnBrk="1" hangingPunct="1"/>
              <a:t>16</a:t>
            </a:fld>
            <a:endParaRPr lang="en-US" altLang="sv-SE" sz="900">
              <a:solidFill>
                <a:srgbClr val="4D668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35" y="1167081"/>
            <a:ext cx="8538384" cy="50857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Elbow Connector 7"/>
          <p:cNvCxnSpPr/>
          <p:nvPr/>
        </p:nvCxnSpPr>
        <p:spPr>
          <a:xfrm rot="10800000" flipV="1">
            <a:off x="1135883" y="2636424"/>
            <a:ext cx="1464839" cy="213554"/>
          </a:xfrm>
          <a:prstGeom prst="bentConnector3">
            <a:avLst>
              <a:gd name="adj1" fmla="val -321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0608" y="2743201"/>
            <a:ext cx="1023585" cy="1223412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status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offers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a </a:t>
            </a:r>
            <a:r>
              <a:rPr lang="fr-FR" sz="1050" dirty="0" err="1" smtClean="0">
                <a:solidFill>
                  <a:srgbClr val="002060"/>
                </a:solidFill>
              </a:rPr>
              <a:t>dashboard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of all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smtClean="0">
                <a:solidFill>
                  <a:srgbClr val="002060"/>
                </a:solidFill>
              </a:rPr>
              <a:t>open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orders</a:t>
            </a:r>
            <a:r>
              <a:rPr lang="fr-FR" sz="1050" b="1" i="1" dirty="0" smtClean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by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type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9740186" y="2519265"/>
            <a:ext cx="732419" cy="223936"/>
          </a:xfrm>
          <a:prstGeom prst="bentConnector3">
            <a:avLst>
              <a:gd name="adj1" fmla="val 89492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593572" y="2480647"/>
            <a:ext cx="1060363" cy="1384995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export the </a:t>
            </a:r>
            <a:r>
              <a:rPr lang="fr-FR" sz="1050" dirty="0" err="1" smtClean="0">
                <a:solidFill>
                  <a:srgbClr val="002060"/>
                </a:solidFill>
              </a:rPr>
              <a:t>entire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by Printing </a:t>
            </a:r>
            <a:r>
              <a:rPr lang="fr-FR" sz="1050" dirty="0" err="1" smtClean="0">
                <a:solidFill>
                  <a:srgbClr val="002060"/>
                </a:solidFill>
              </a:rPr>
              <a:t>it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pdf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exporting</a:t>
            </a:r>
            <a:r>
              <a:rPr lang="fr-FR" sz="1050" dirty="0" smtClean="0">
                <a:solidFill>
                  <a:srgbClr val="002060"/>
                </a:solidFill>
              </a:rPr>
              <a:t> as csv or </a:t>
            </a:r>
            <a:r>
              <a:rPr lang="fr-FR" sz="1050" dirty="0" err="1" smtClean="0">
                <a:solidFill>
                  <a:srgbClr val="002060"/>
                </a:solidFill>
              </a:rPr>
              <a:t>sending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it</a:t>
            </a:r>
            <a:r>
              <a:rPr lang="fr-FR" sz="1050" dirty="0" smtClean="0">
                <a:solidFill>
                  <a:srgbClr val="002060"/>
                </a:solidFill>
              </a:rPr>
              <a:t> by email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8045522" y="2956757"/>
            <a:ext cx="2548051" cy="139130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671328" y="4209921"/>
            <a:ext cx="1060363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Sort the </a:t>
            </a:r>
            <a:r>
              <a:rPr lang="fr-FR" sz="1050" dirty="0" err="1" smtClean="0">
                <a:solidFill>
                  <a:srgbClr val="002060"/>
                </a:solidFill>
              </a:rPr>
              <a:t>results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column</a:t>
            </a:r>
            <a:r>
              <a:rPr lang="fr-FR" sz="1050" dirty="0" smtClean="0">
                <a:solidFill>
                  <a:srgbClr val="002060"/>
                </a:solidFill>
              </a:rPr>
              <a:t> headers</a:t>
            </a:r>
          </a:p>
        </p:txBody>
      </p:sp>
    </p:spTree>
    <p:extLst>
      <p:ext uri="{BB962C8B-B14F-4D97-AF65-F5344CB8AC3E}">
        <p14:creationId xmlns:p14="http://schemas.microsoft.com/office/powerpoint/2010/main" val="10091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23" y="1140929"/>
            <a:ext cx="8768248" cy="56475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 smtClean="0"/>
              <a:t>Order</a:t>
            </a:r>
            <a:r>
              <a:rPr lang="fr-FR" altLang="sv-SE" dirty="0" smtClean="0"/>
              <a:t> </a:t>
            </a:r>
            <a:r>
              <a:rPr lang="fr-FR" altLang="sv-SE" dirty="0" err="1" smtClean="0"/>
              <a:t>Status</a:t>
            </a:r>
            <a:endParaRPr lang="fr-FR" altLang="sv-SE" dirty="0" smtClean="0"/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1181358" y="2052736"/>
            <a:ext cx="582130" cy="42791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065" y="1910602"/>
            <a:ext cx="1091954" cy="1708160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more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i="1" dirty="0" smtClean="0">
                <a:solidFill>
                  <a:srgbClr val="002060"/>
                </a:solidFill>
              </a:rPr>
              <a:t> </a:t>
            </a:r>
            <a:r>
              <a:rPr lang="fr-FR" sz="1050" i="1" dirty="0" err="1" smtClean="0">
                <a:solidFill>
                  <a:srgbClr val="002060"/>
                </a:solidFill>
              </a:rPr>
              <a:t>list</a:t>
            </a:r>
            <a:r>
              <a:rPr lang="fr-FR" sz="1050" i="1" dirty="0" smtClean="0">
                <a:solidFill>
                  <a:srgbClr val="002060"/>
                </a:solidFill>
              </a:rPr>
              <a:t> item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including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each</a:t>
            </a:r>
            <a:r>
              <a:rPr lang="fr-FR" sz="1050" dirty="0" smtClean="0">
                <a:solidFill>
                  <a:srgbClr val="002060"/>
                </a:solidFill>
              </a:rPr>
              <a:t> line of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ordered</a:t>
            </a:r>
            <a:r>
              <a:rPr lang="fr-FR" sz="1050" dirty="0" smtClean="0">
                <a:solidFill>
                  <a:srgbClr val="002060"/>
                </a:solidFill>
              </a:rPr>
              <a:t> and </a:t>
            </a:r>
            <a:r>
              <a:rPr lang="fr-FR" sz="1050" dirty="0" err="1" smtClean="0">
                <a:solidFill>
                  <a:srgbClr val="002060"/>
                </a:solidFill>
              </a:rPr>
              <a:t>associated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9684204" y="1951761"/>
            <a:ext cx="1226609" cy="56750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910812" y="1826766"/>
            <a:ext cx="1060363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refresh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get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latest</a:t>
            </a:r>
            <a:r>
              <a:rPr lang="fr-FR" sz="1050" dirty="0" smtClean="0">
                <a:solidFill>
                  <a:srgbClr val="002060"/>
                </a:solidFill>
              </a:rPr>
              <a:t> info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ERP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8957388" y="2957805"/>
            <a:ext cx="1953424" cy="1493559"/>
          </a:xfrm>
          <a:prstGeom prst="bentConnector3">
            <a:avLst>
              <a:gd name="adj1" fmla="val 89168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996844" y="4365687"/>
            <a:ext cx="1060363" cy="900246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Sort the </a:t>
            </a:r>
            <a:r>
              <a:rPr lang="fr-FR" sz="1050" dirty="0" err="1" smtClean="0">
                <a:solidFill>
                  <a:srgbClr val="002060"/>
                </a:solidFill>
              </a:rPr>
              <a:t>results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column</a:t>
            </a:r>
            <a:r>
              <a:rPr lang="fr-FR" sz="1050" dirty="0" smtClean="0">
                <a:solidFill>
                  <a:srgbClr val="002060"/>
                </a:solidFill>
              </a:rPr>
              <a:t> headers</a:t>
            </a:r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1095742" y="3196340"/>
            <a:ext cx="1634072" cy="160486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4008" y="4696505"/>
            <a:ext cx="1091954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within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column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the input </a:t>
            </a:r>
            <a:r>
              <a:rPr lang="fr-FR" sz="1050" dirty="0" err="1" smtClean="0">
                <a:solidFill>
                  <a:srgbClr val="002060"/>
                </a:solidFill>
              </a:rPr>
              <a:t>field</a:t>
            </a:r>
            <a:r>
              <a:rPr lang="fr-FR" sz="1050" dirty="0" smtClean="0">
                <a:solidFill>
                  <a:srgbClr val="002060"/>
                </a:solidFill>
              </a:rPr>
              <a:t> at the top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4008" y="5919984"/>
            <a:ext cx="1091954" cy="738664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Click on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line to </a:t>
            </a:r>
            <a:r>
              <a:rPr lang="fr-FR" sz="1050" dirty="0" err="1" smtClean="0">
                <a:solidFill>
                  <a:srgbClr val="002060"/>
                </a:solidFill>
              </a:rPr>
              <a:t>get</a:t>
            </a:r>
            <a:r>
              <a:rPr lang="fr-FR" sz="1050" dirty="0" smtClean="0">
                <a:solidFill>
                  <a:srgbClr val="002060"/>
                </a:solidFill>
              </a:rPr>
              <a:t> the full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0800000" flipV="1">
            <a:off x="1092694" y="5812973"/>
            <a:ext cx="576650" cy="27397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06" y="1173639"/>
            <a:ext cx="9095859" cy="5577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Order </a:t>
            </a:r>
            <a:r>
              <a:rPr lang="sv-SE" dirty="0" err="1" smtClean="0"/>
              <a:t>search</a:t>
            </a:r>
            <a:endParaRPr lang="sv-SE" dirty="0"/>
          </a:p>
        </p:txBody>
      </p:sp>
      <p:cxnSp>
        <p:nvCxnSpPr>
          <p:cNvPr id="5" name="Elbow Connector 4"/>
          <p:cNvCxnSpPr>
            <a:endCxn id="6" idx="0"/>
          </p:cNvCxnSpPr>
          <p:nvPr/>
        </p:nvCxnSpPr>
        <p:spPr>
          <a:xfrm rot="10800000">
            <a:off x="578718" y="1668371"/>
            <a:ext cx="979495" cy="934873"/>
          </a:xfrm>
          <a:prstGeom prst="bentConnector4">
            <a:avLst>
              <a:gd name="adj1" fmla="val 22130"/>
              <a:gd name="adj2" fmla="val 12445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40" y="1668370"/>
            <a:ext cx="1091954" cy="186974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one or multiple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numbers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–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use </a:t>
            </a:r>
            <a:r>
              <a:rPr lang="fr-FR" sz="1050" dirty="0" err="1" smtClean="0">
                <a:solidFill>
                  <a:srgbClr val="002060"/>
                </a:solidFill>
              </a:rPr>
              <a:t>either</a:t>
            </a:r>
            <a:r>
              <a:rPr lang="fr-FR" sz="1050" dirty="0" smtClean="0">
                <a:solidFill>
                  <a:srgbClr val="002060"/>
                </a:solidFill>
              </a:rPr>
              <a:t> the Electrolux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ID or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own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purchase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ID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9160329" y="1894113"/>
            <a:ext cx="1595249" cy="564505"/>
          </a:xfrm>
          <a:prstGeom prst="bentConnector3">
            <a:avLst>
              <a:gd name="adj1" fmla="val 3011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55577" y="1766121"/>
            <a:ext cx="1359466" cy="1869743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limit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to a certain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b="1" i="1" dirty="0" smtClean="0">
                <a:solidFill>
                  <a:srgbClr val="002060"/>
                </a:solidFill>
              </a:rPr>
              <a:t> range</a:t>
            </a:r>
            <a:r>
              <a:rPr lang="fr-FR" sz="1050" dirty="0" smtClean="0">
                <a:solidFill>
                  <a:srgbClr val="002060"/>
                </a:solidFill>
              </a:rPr>
              <a:t>: </a:t>
            </a:r>
            <a:r>
              <a:rPr lang="fr-FR" sz="1050" dirty="0" err="1" smtClean="0">
                <a:solidFill>
                  <a:srgbClr val="002060"/>
                </a:solidFill>
              </a:rPr>
              <a:t>searching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through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smtClean="0">
                <a:solidFill>
                  <a:srgbClr val="002060"/>
                </a:solidFill>
              </a:rPr>
              <a:t>all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closed</a:t>
            </a:r>
            <a:r>
              <a:rPr lang="fr-FR" sz="1050" dirty="0" smtClean="0">
                <a:solidFill>
                  <a:srgbClr val="002060"/>
                </a:solidFill>
              </a:rPr>
              <a:t> or </a:t>
            </a:r>
            <a:r>
              <a:rPr lang="fr-FR" sz="1050" b="1" i="1" dirty="0" smtClean="0">
                <a:solidFill>
                  <a:srgbClr val="002060"/>
                </a:solidFill>
              </a:rPr>
              <a:t>open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orders</a:t>
            </a:r>
            <a:r>
              <a:rPr lang="fr-FR" sz="1050" dirty="0" smtClean="0">
                <a:solidFill>
                  <a:srgbClr val="002060"/>
                </a:solidFill>
              </a:rPr>
              <a:t>, or a certain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b="1" i="1" dirty="0" smtClean="0">
                <a:solidFill>
                  <a:srgbClr val="002060"/>
                </a:solidFill>
              </a:rPr>
              <a:t> type: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>
                <a:solidFill>
                  <a:srgbClr val="002060"/>
                </a:solidFill>
              </a:rPr>
              <a:t>e.g</a:t>
            </a:r>
            <a:r>
              <a:rPr lang="fr-FR" sz="1050" dirty="0">
                <a:solidFill>
                  <a:srgbClr val="002060"/>
                </a:solidFill>
              </a:rPr>
              <a:t>. </a:t>
            </a:r>
            <a:r>
              <a:rPr lang="fr-FR" sz="1050" b="1" i="1" dirty="0">
                <a:solidFill>
                  <a:srgbClr val="002060"/>
                </a:solidFill>
              </a:rPr>
              <a:t>standard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err="1">
                <a:solidFill>
                  <a:srgbClr val="002060"/>
                </a:solidFill>
              </a:rPr>
              <a:t>order</a:t>
            </a:r>
            <a:r>
              <a:rPr lang="fr-FR" sz="1050" dirty="0">
                <a:solidFill>
                  <a:srgbClr val="002060"/>
                </a:solidFill>
              </a:rPr>
              <a:t>, </a:t>
            </a:r>
            <a:r>
              <a:rPr lang="fr-FR" sz="1050" b="1" i="1" dirty="0">
                <a:solidFill>
                  <a:srgbClr val="002060"/>
                </a:solidFill>
              </a:rPr>
              <a:t>home </a:t>
            </a:r>
            <a:r>
              <a:rPr lang="fr-FR" sz="1050" b="1" i="1" dirty="0" err="1">
                <a:solidFill>
                  <a:srgbClr val="002060"/>
                </a:solidFill>
              </a:rPr>
              <a:t>delivery</a:t>
            </a:r>
            <a:r>
              <a:rPr lang="fr-FR" sz="1050" dirty="0">
                <a:solidFill>
                  <a:srgbClr val="002060"/>
                </a:solidFill>
              </a:rPr>
              <a:t>, </a:t>
            </a:r>
            <a:r>
              <a:rPr lang="fr-FR" sz="1050" b="1" i="1" dirty="0">
                <a:solidFill>
                  <a:srgbClr val="002060"/>
                </a:solidFill>
              </a:rPr>
              <a:t>site </a:t>
            </a:r>
            <a:r>
              <a:rPr lang="fr-FR" sz="1050" b="1" i="1" dirty="0" err="1">
                <a:solidFill>
                  <a:srgbClr val="002060"/>
                </a:solidFill>
              </a:rPr>
              <a:t>order</a:t>
            </a:r>
            <a:r>
              <a:rPr lang="fr-FR" sz="1050" b="1" i="1" dirty="0">
                <a:solidFill>
                  <a:srgbClr val="002060"/>
                </a:solidFill>
              </a:rPr>
              <a:t> </a:t>
            </a:r>
            <a:endParaRPr lang="fr-FR" sz="1050" b="1" i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807823" y="3738561"/>
            <a:ext cx="1307220" cy="1061829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documents </a:t>
            </a:r>
            <a:r>
              <a:rPr lang="fr-FR" sz="1050" dirty="0" err="1" smtClean="0">
                <a:solidFill>
                  <a:srgbClr val="002060"/>
                </a:solidFill>
              </a:rPr>
              <a:t>attached</a:t>
            </a:r>
            <a:r>
              <a:rPr lang="fr-FR" sz="1050" dirty="0" smtClean="0">
                <a:solidFill>
                  <a:srgbClr val="002060"/>
                </a:solidFill>
              </a:rPr>
              <a:t> to an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–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invoice</a:t>
            </a:r>
            <a:r>
              <a:rPr lang="fr-FR" sz="1050" dirty="0" smtClean="0">
                <a:solidFill>
                  <a:srgbClr val="002060"/>
                </a:solidFill>
              </a:rPr>
              <a:t> or proof of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delivery</a:t>
            </a:r>
            <a:r>
              <a:rPr lang="fr-FR" sz="1050" b="1" i="1" dirty="0" smtClean="0">
                <a:solidFill>
                  <a:srgbClr val="002060"/>
                </a:solidFill>
              </a:rPr>
              <a:t> document.</a:t>
            </a:r>
            <a:endParaRPr lang="fr-FR" sz="1050" b="1" i="1" dirty="0" smtClean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262" y="3738561"/>
            <a:ext cx="1091954" cy="1708160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within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– </a:t>
            </a:r>
            <a:r>
              <a:rPr lang="fr-FR" sz="1050" dirty="0" err="1" smtClean="0">
                <a:solidFill>
                  <a:srgbClr val="002060"/>
                </a:solidFill>
              </a:rPr>
              <a:t>using</a:t>
            </a:r>
            <a:r>
              <a:rPr lang="fr-FR" sz="1050" dirty="0" smtClean="0">
                <a:solidFill>
                  <a:srgbClr val="002060"/>
                </a:solidFill>
              </a:rPr>
              <a:t> Electrolux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numbers</a:t>
            </a:r>
            <a:r>
              <a:rPr lang="fr-FR" sz="1050" dirty="0" smtClean="0">
                <a:solidFill>
                  <a:srgbClr val="002060"/>
                </a:solidFill>
              </a:rPr>
              <a:t> (OEM) or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EAN</a:t>
            </a:r>
            <a:endParaRPr lang="fr-FR" sz="1050" dirty="0" smtClean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871827" y="3288437"/>
            <a:ext cx="686387" cy="67383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9160332" y="3052259"/>
            <a:ext cx="1595245" cy="71159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 flipV="1">
            <a:off x="8902932" y="3749459"/>
            <a:ext cx="2136171" cy="1673613"/>
          </a:xfrm>
          <a:prstGeom prst="bentConnector3">
            <a:avLst>
              <a:gd name="adj1" fmla="val 107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0807823" y="5550417"/>
            <a:ext cx="1307220" cy="1223412"/>
          </a:xfrm>
          <a:prstGeom prst="rect">
            <a:avLst/>
          </a:prstGeom>
          <a:solidFill>
            <a:schemeClr val="tx2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also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limit</a:t>
            </a:r>
            <a:r>
              <a:rPr lang="fr-FR" sz="1050" dirty="0" smtClean="0">
                <a:solidFill>
                  <a:srgbClr val="002060"/>
                </a:solidFill>
              </a:rPr>
              <a:t> the time frame of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– by </a:t>
            </a:r>
            <a:r>
              <a:rPr lang="fr-FR" sz="1050" b="1" i="1" dirty="0" smtClean="0">
                <a:solidFill>
                  <a:srgbClr val="002060"/>
                </a:solidFill>
              </a:rPr>
              <a:t>date of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b="1" i="1" dirty="0" smtClean="0">
                <a:solidFill>
                  <a:srgbClr val="002060"/>
                </a:solidFill>
              </a:rPr>
              <a:t> placement </a:t>
            </a:r>
            <a:r>
              <a:rPr lang="fr-FR" sz="1050" dirty="0" smtClean="0">
                <a:solidFill>
                  <a:srgbClr val="002060"/>
                </a:solidFill>
              </a:rPr>
              <a:t>or </a:t>
            </a:r>
            <a:r>
              <a:rPr lang="fr-FR" sz="1050" b="1" i="1" dirty="0" smtClean="0">
                <a:solidFill>
                  <a:srgbClr val="002060"/>
                </a:solidFill>
              </a:rPr>
              <a:t>date the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invoice</a:t>
            </a:r>
            <a:r>
              <a:rPr lang="fr-FR" sz="1050" b="1" i="1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was</a:t>
            </a:r>
            <a:r>
              <a:rPr lang="fr-FR" sz="1050" b="1" i="1" dirty="0" smtClean="0">
                <a:solidFill>
                  <a:srgbClr val="002060"/>
                </a:solidFill>
              </a:rPr>
              <a:t> </a:t>
            </a:r>
            <a:r>
              <a:rPr lang="fr-FR" sz="1050" b="1" i="1" dirty="0" err="1" smtClean="0">
                <a:solidFill>
                  <a:srgbClr val="002060"/>
                </a:solidFill>
              </a:rPr>
              <a:t>issued</a:t>
            </a:r>
            <a:endParaRPr lang="fr-FR" sz="105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9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060236"/>
            <a:ext cx="8409992" cy="4554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sv-SE" dirty="0" err="1"/>
              <a:t>Order</a:t>
            </a:r>
            <a:r>
              <a:rPr lang="fr-FR" altLang="sv-SE" dirty="0"/>
              <a:t> placement: </a:t>
            </a:r>
            <a:r>
              <a:rPr lang="fr-FR" altLang="sv-SE" dirty="0" err="1"/>
              <a:t>Order</a:t>
            </a:r>
            <a:r>
              <a:rPr lang="fr-FR" altLang="sv-SE" dirty="0"/>
              <a:t> </a:t>
            </a:r>
            <a:r>
              <a:rPr lang="fr-FR" altLang="sv-SE" dirty="0" err="1" smtClean="0"/>
              <a:t>Detail</a:t>
            </a:r>
            <a:endParaRPr lang="en-GB" altLang="sv-SE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2311" y="4561010"/>
            <a:ext cx="1372252" cy="683905"/>
          </a:xfrm>
        </p:spPr>
        <p:txBody>
          <a:bodyPr numCol="1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sv-SE" sz="1050" dirty="0" smtClean="0"/>
              <a:t>	Print </a:t>
            </a:r>
            <a:r>
              <a:rPr lang="de-DE" altLang="sv-SE" sz="1050" dirty="0" err="1" smtClean="0"/>
              <a:t>the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complete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order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details</a:t>
            </a:r>
            <a:endParaRPr lang="en-GB" altLang="sv-SE" sz="1050" dirty="0"/>
          </a:p>
        </p:txBody>
      </p:sp>
      <p:sp>
        <p:nvSpPr>
          <p:cNvPr id="4" name="Rectangle 3"/>
          <p:cNvSpPr/>
          <p:nvPr/>
        </p:nvSpPr>
        <p:spPr>
          <a:xfrm>
            <a:off x="355251" y="5747658"/>
            <a:ext cx="14455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View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status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each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line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relevant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details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regarding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delivery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invoicing</a:t>
            </a:r>
            <a:endParaRPr lang="de-DE" altLang="sv-SE" sz="1050" dirty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638371" y="4463921"/>
            <a:ext cx="1474237" cy="1074574"/>
          </a:xfrm>
          <a:prstGeom prst="bentConnector3">
            <a:avLst>
              <a:gd name="adj1" fmla="val 63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9582539" y="2282000"/>
            <a:ext cx="923734" cy="4454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9582539" y="4655976"/>
            <a:ext cx="923734" cy="47969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535165" y="2571860"/>
            <a:ext cx="1372252" cy="68390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sv-SE" sz="1050" dirty="0" smtClean="0"/>
              <a:t>	View all </a:t>
            </a:r>
            <a:r>
              <a:rPr lang="de-DE" altLang="sv-SE" sz="1050" dirty="0" err="1" smtClean="0"/>
              <a:t>the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order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details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originally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confirmed</a:t>
            </a:r>
            <a:endParaRPr lang="en-GB" altLang="sv-SE" sz="1050" dirty="0"/>
          </a:p>
        </p:txBody>
      </p:sp>
      <p:cxnSp>
        <p:nvCxnSpPr>
          <p:cNvPr id="26" name="Elbow Connector 25"/>
          <p:cNvCxnSpPr/>
          <p:nvPr/>
        </p:nvCxnSpPr>
        <p:spPr>
          <a:xfrm rot="10800000">
            <a:off x="9582539" y="5515230"/>
            <a:ext cx="944850" cy="50428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0527389" y="5923619"/>
            <a:ext cx="1499770" cy="841075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Wingdings" panose="05000000000000000000" pitchFamily="2" charset="2"/>
              <a:buNone/>
            </a:pPr>
            <a:r>
              <a:rPr lang="de-DE" altLang="sv-SE" sz="1100" dirty="0" smtClean="0"/>
              <a:t>Return </a:t>
            </a:r>
            <a:r>
              <a:rPr lang="de-DE" altLang="sv-SE" sz="1100" dirty="0" err="1"/>
              <a:t>to</a:t>
            </a:r>
            <a:r>
              <a:rPr lang="de-DE" altLang="sv-SE" sz="1100" dirty="0"/>
              <a:t> </a:t>
            </a:r>
            <a:r>
              <a:rPr lang="de-DE" altLang="sv-SE" sz="1100" dirty="0" err="1"/>
              <a:t>the</a:t>
            </a:r>
            <a:r>
              <a:rPr lang="de-DE" altLang="sv-SE" sz="1100" dirty="0"/>
              <a:t> </a:t>
            </a:r>
            <a:r>
              <a:rPr lang="de-DE" altLang="sv-SE" sz="1100" i="1" dirty="0" smtClean="0"/>
              <a:t>Order </a:t>
            </a:r>
            <a:r>
              <a:rPr lang="de-DE" altLang="sv-SE" sz="1100" i="1" dirty="0" err="1"/>
              <a:t>status</a:t>
            </a:r>
            <a:r>
              <a:rPr lang="de-DE" altLang="sv-SE" sz="1100" dirty="0"/>
              <a:t> </a:t>
            </a:r>
            <a:r>
              <a:rPr lang="de-DE" altLang="sv-SE" sz="1100" dirty="0" err="1"/>
              <a:t>or</a:t>
            </a:r>
            <a:r>
              <a:rPr lang="de-DE" altLang="sv-SE" sz="1100" dirty="0"/>
              <a:t> </a:t>
            </a:r>
            <a:r>
              <a:rPr lang="de-DE" altLang="sv-SE" sz="1100" i="1" dirty="0" smtClean="0"/>
              <a:t>Order </a:t>
            </a:r>
            <a:r>
              <a:rPr lang="de-DE" altLang="sv-SE" sz="1100" i="1" dirty="0" err="1"/>
              <a:t>search</a:t>
            </a:r>
            <a:r>
              <a:rPr lang="de-DE" altLang="sv-SE" sz="1100" i="1" dirty="0"/>
              <a:t> </a:t>
            </a:r>
            <a:r>
              <a:rPr lang="de-DE" altLang="sv-SE" sz="1100" dirty="0" err="1"/>
              <a:t>depending</a:t>
            </a:r>
            <a:r>
              <a:rPr lang="de-DE" altLang="sv-SE" sz="1100" dirty="0"/>
              <a:t> on </a:t>
            </a:r>
            <a:r>
              <a:rPr lang="de-DE" altLang="sv-SE" sz="1100" dirty="0" err="1"/>
              <a:t>where</a:t>
            </a:r>
            <a:r>
              <a:rPr lang="de-DE" altLang="sv-SE" sz="1100" dirty="0"/>
              <a:t> </a:t>
            </a:r>
            <a:r>
              <a:rPr lang="de-DE" altLang="sv-SE" sz="1100" dirty="0" err="1"/>
              <a:t>you</a:t>
            </a:r>
            <a:r>
              <a:rPr lang="de-DE" altLang="sv-SE" sz="1100" dirty="0"/>
              <a:t> </a:t>
            </a:r>
            <a:r>
              <a:rPr lang="de-DE" altLang="sv-SE" sz="1100" dirty="0" err="1"/>
              <a:t>accessed</a:t>
            </a:r>
            <a:r>
              <a:rPr lang="de-DE" altLang="sv-SE" sz="1100" dirty="0"/>
              <a:t> </a:t>
            </a:r>
            <a:r>
              <a:rPr lang="de-DE" altLang="sv-SE" sz="1100" dirty="0" err="1"/>
              <a:t>the</a:t>
            </a:r>
            <a:r>
              <a:rPr lang="de-DE" altLang="sv-SE" sz="1100" dirty="0"/>
              <a:t> </a:t>
            </a:r>
            <a:r>
              <a:rPr lang="de-DE" altLang="sv-SE" sz="1100" dirty="0" err="1"/>
              <a:t>order</a:t>
            </a:r>
            <a:r>
              <a:rPr lang="de-DE" altLang="sv-SE" sz="1100" dirty="0"/>
              <a:t> </a:t>
            </a:r>
            <a:r>
              <a:rPr lang="de-DE" altLang="sv-SE" sz="1100" dirty="0" err="1"/>
              <a:t>detaiil</a:t>
            </a:r>
            <a:r>
              <a:rPr lang="de-DE" altLang="sv-SE" sz="1100" dirty="0"/>
              <a:t> </a:t>
            </a:r>
            <a:r>
              <a:rPr lang="de-DE" altLang="sv-SE" sz="1100" dirty="0" err="1"/>
              <a:t>from</a:t>
            </a:r>
            <a:endParaRPr lang="en-GB" altLang="sv-SE" sz="11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506273" y="5166314"/>
            <a:ext cx="1372252" cy="68390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8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sv-SE" sz="1050" dirty="0" smtClean="0"/>
              <a:t>	</a:t>
            </a:r>
            <a:r>
              <a:rPr lang="de-DE" altLang="sv-SE" sz="1050" dirty="0" err="1" smtClean="0"/>
              <a:t>You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can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modify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the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details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of</a:t>
            </a:r>
            <a:r>
              <a:rPr lang="de-DE" altLang="sv-SE" sz="1050" dirty="0" smtClean="0"/>
              <a:t> an </a:t>
            </a:r>
            <a:r>
              <a:rPr lang="de-DE" altLang="sv-SE" sz="1050" dirty="0" err="1" smtClean="0"/>
              <a:t>already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placed</a:t>
            </a:r>
            <a:r>
              <a:rPr lang="de-DE" altLang="sv-SE" sz="1050" dirty="0" smtClean="0"/>
              <a:t> </a:t>
            </a:r>
            <a:r>
              <a:rPr lang="de-DE" altLang="sv-SE" sz="1050" dirty="0" err="1" smtClean="0"/>
              <a:t>order</a:t>
            </a:r>
            <a:endParaRPr lang="en-GB" altLang="sv-SE" sz="1050" dirty="0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9624527" y="5318315"/>
            <a:ext cx="1059025" cy="71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110" y="1273628"/>
            <a:ext cx="9862457" cy="5285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Electrolux B2B portal – Features &amp; Benefits</a:t>
            </a:r>
          </a:p>
          <a:p>
            <a:pPr marL="0" indent="0">
              <a:buNone/>
            </a:pPr>
            <a:r>
              <a:rPr lang="en-GB" sz="1800" b="1" dirty="0" smtClean="0"/>
              <a:t>Main Menu</a:t>
            </a:r>
          </a:p>
          <a:p>
            <a:pPr marL="0" indent="0">
              <a:buNone/>
            </a:pPr>
            <a:r>
              <a:rPr lang="en-GB" sz="1800" b="1" dirty="0" smtClean="0"/>
              <a:t>A. Product views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Navigation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Product List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Product Detail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600" dirty="0" smtClean="0"/>
              <a:t>Product Search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B. Order Placement</a:t>
            </a:r>
            <a:r>
              <a:rPr lang="en-GB" sz="1800" dirty="0" smtClean="0"/>
              <a:t>:</a:t>
            </a:r>
          </a:p>
          <a:p>
            <a:pPr marL="522287" lvl="1" indent="-342900">
              <a:buAutoNum type="arabicPeriod"/>
            </a:pPr>
            <a:r>
              <a:rPr lang="en-GB" sz="1600" dirty="0" smtClean="0"/>
              <a:t>Standard flow</a:t>
            </a:r>
          </a:p>
          <a:p>
            <a:pPr marL="522287" lvl="1" indent="-342900">
              <a:buAutoNum type="arabicPeriod"/>
            </a:pPr>
            <a:r>
              <a:rPr lang="en-GB" sz="1600" dirty="0" smtClean="0"/>
              <a:t>Multiline basket</a:t>
            </a:r>
          </a:p>
          <a:p>
            <a:pPr marL="522287" lvl="1" indent="-342900">
              <a:buAutoNum type="arabicPeriod"/>
            </a:pPr>
            <a:r>
              <a:rPr lang="en-GB" sz="1600" dirty="0" smtClean="0"/>
              <a:t>Checkout</a:t>
            </a:r>
          </a:p>
          <a:p>
            <a:pPr marL="0" indent="0">
              <a:buNone/>
            </a:pPr>
            <a:endParaRPr lang="en-GB" dirty="0" smtClean="0"/>
          </a:p>
          <a:p>
            <a:pPr marL="179387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09"/>
          <a:stretch/>
        </p:blipFill>
        <p:spPr>
          <a:xfrm>
            <a:off x="6656940" y="3760199"/>
            <a:ext cx="5547501" cy="30093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2359" y="20101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C. Order </a:t>
            </a:r>
            <a:r>
              <a:rPr lang="en-GB" b="1" dirty="0">
                <a:solidFill>
                  <a:srgbClr val="002060"/>
                </a:solidFill>
              </a:rPr>
              <a:t>status management: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rgbClr val="002060"/>
                </a:solidFill>
              </a:rPr>
              <a:t>Order status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rgbClr val="002060"/>
                </a:solidFill>
              </a:rPr>
              <a:t>Order search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>
                <a:solidFill>
                  <a:srgbClr val="002060"/>
                </a:solidFill>
              </a:rPr>
              <a:t>Order </a:t>
            </a:r>
            <a:r>
              <a:rPr lang="en-GB" sz="1600" dirty="0" smtClean="0">
                <a:solidFill>
                  <a:srgbClr val="002060"/>
                </a:solidFill>
              </a:rPr>
              <a:t>details</a:t>
            </a: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5589" y="4042832"/>
            <a:ext cx="2774799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lvl="1"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D. User management: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Edit </a:t>
            </a:r>
            <a:r>
              <a:rPr lang="en-GB" sz="1600" dirty="0">
                <a:solidFill>
                  <a:srgbClr val="002060"/>
                </a:solidFill>
              </a:rPr>
              <a:t>preferences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Company admin view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Create user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8063" y="1937458"/>
            <a:ext cx="3024867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lvl="1"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E. Additional Resources: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Sales Folder</a:t>
            </a:r>
            <a:endParaRPr lang="en-GB" sz="1600" dirty="0">
              <a:solidFill>
                <a:srgbClr val="002060"/>
              </a:solidFill>
            </a:endParaRP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Document downloads</a:t>
            </a:r>
          </a:p>
          <a:p>
            <a:pPr marL="522287" lvl="1" indent="-342900">
              <a:lnSpc>
                <a:spcPct val="150000"/>
              </a:lnSpc>
              <a:buAutoNum type="arabicPeriod"/>
            </a:pPr>
            <a:r>
              <a:rPr lang="en-GB" sz="1600" dirty="0" smtClean="0">
                <a:solidFill>
                  <a:srgbClr val="002060"/>
                </a:solidFill>
              </a:rPr>
              <a:t>News &amp; inspiration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User</a:t>
            </a:r>
            <a:r>
              <a:rPr lang="sv-SE" dirty="0" smtClean="0"/>
              <a:t> Management: Edit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preferences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dirty="0" smtClean="0"/>
              <a:t>Standard </a:t>
            </a:r>
            <a:r>
              <a:rPr lang="sv-SE" sz="3100" dirty="0" err="1" smtClean="0"/>
              <a:t>User</a:t>
            </a:r>
            <a:endParaRPr lang="sv-SE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7" y="1497455"/>
            <a:ext cx="8898294" cy="4770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6200000" flipV="1">
            <a:off x="1282960" y="2038739"/>
            <a:ext cx="727788" cy="494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623528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View </a:t>
            </a:r>
            <a:r>
              <a:rPr lang="de-DE" altLang="sv-SE" sz="1050" dirty="0" smtClean="0">
                <a:solidFill>
                  <a:srgbClr val="002060"/>
                </a:solidFill>
              </a:rPr>
              <a:t>&amp; 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basic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contact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details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94384"/>
            <a:ext cx="14455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password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923731" y="4857504"/>
            <a:ext cx="970384" cy="6568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1369703" y="2807564"/>
            <a:ext cx="524413" cy="3744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2711023"/>
            <a:ext cx="144555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navigation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defaults</a:t>
            </a:r>
            <a:r>
              <a:rPr lang="de-DE" altLang="sv-SE" sz="1050" dirty="0" smtClean="0">
                <a:solidFill>
                  <a:srgbClr val="002060"/>
                </a:solidFill>
              </a:rPr>
              <a:t>: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preferred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landing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level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detail</a:t>
            </a:r>
            <a:r>
              <a:rPr lang="de-DE" altLang="sv-SE" sz="1050" dirty="0" smtClean="0">
                <a:solidFill>
                  <a:srgbClr val="002060"/>
                </a:solidFill>
              </a:rPr>
              <a:t> 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status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990739"/>
            <a:ext cx="14455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Update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delivery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split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&amp;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price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visibility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across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1414195" y="4304920"/>
            <a:ext cx="554565" cy="634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828519" y="2497464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always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9405258" y="1633565"/>
            <a:ext cx="1423261" cy="1016331"/>
          </a:xfrm>
          <a:prstGeom prst="bentConnector3">
            <a:avLst>
              <a:gd name="adj1" fmla="val 79501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5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03115"/>
            <a:ext cx="8993987" cy="52626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User</a:t>
            </a:r>
            <a:r>
              <a:rPr lang="sv-SE" dirty="0" smtClean="0"/>
              <a:t> Management: Edit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preferences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dirty="0" smtClean="0"/>
              <a:t>Company Admin </a:t>
            </a:r>
            <a:r>
              <a:rPr lang="sv-SE" sz="3100" dirty="0" err="1" smtClean="0"/>
              <a:t>User</a:t>
            </a:r>
            <a:endParaRPr lang="sv-SE" sz="3100" dirty="0"/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1399594" y="1922107"/>
            <a:ext cx="569166" cy="51801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623528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View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company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1369703" y="2807564"/>
            <a:ext cx="524413" cy="3744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2711023"/>
            <a:ext cx="14455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User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status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smtClean="0">
                <a:solidFill>
                  <a:srgbClr val="002060"/>
                </a:solidFill>
              </a:rPr>
              <a:t>(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active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expired</a:t>
            </a:r>
            <a:r>
              <a:rPr lang="de-DE" altLang="sv-SE" sz="1050" dirty="0" smtClean="0">
                <a:solidFill>
                  <a:srgbClr val="002060"/>
                </a:solidFill>
              </a:rPr>
              <a:t>)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next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each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username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extend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timespan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user‘s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access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editing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Expiration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date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field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when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i="1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i="1" dirty="0" smtClean="0">
                <a:solidFill>
                  <a:srgbClr val="002060"/>
                </a:solidFill>
              </a:rPr>
              <a:t>.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726036"/>
            <a:ext cx="144555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Changes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u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ser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smtClean="0">
                <a:solidFill>
                  <a:srgbClr val="002060"/>
                </a:solidFill>
              </a:rPr>
              <a:t>&amp;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User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rights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applied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currently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default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one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1102938" y="3958104"/>
            <a:ext cx="873228" cy="709128"/>
          </a:xfrm>
          <a:prstGeom prst="bentConnector3">
            <a:avLst>
              <a:gd name="adj1" fmla="val 99152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828519" y="2497464"/>
            <a:ext cx="144555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always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9274630" y="1436915"/>
            <a:ext cx="1553891" cy="1212983"/>
          </a:xfrm>
          <a:prstGeom prst="bentConnector3">
            <a:avLst>
              <a:gd name="adj1" fmla="val 68615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V="1">
            <a:off x="9115305" y="2599453"/>
            <a:ext cx="1872542" cy="1553887"/>
          </a:xfrm>
          <a:prstGeom prst="bentConnector3">
            <a:avLst>
              <a:gd name="adj1" fmla="val 2558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828519" y="4219952"/>
            <a:ext cx="14455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restrict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access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certain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functionalities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unchecking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items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rights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User</a:t>
            </a:r>
            <a:r>
              <a:rPr lang="sv-SE" dirty="0" smtClean="0"/>
              <a:t> Management: Edit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preferences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100" dirty="0" smtClean="0"/>
              <a:t>Company Admin </a:t>
            </a:r>
            <a:r>
              <a:rPr lang="sv-SE" sz="3100" dirty="0" err="1" smtClean="0"/>
              <a:t>User</a:t>
            </a:r>
            <a:r>
              <a:rPr lang="sv-SE" sz="3100" dirty="0" smtClean="0"/>
              <a:t>: </a:t>
            </a:r>
            <a:r>
              <a:rPr lang="sv-SE" sz="3100" dirty="0" err="1" smtClean="0"/>
              <a:t>Create</a:t>
            </a:r>
            <a:r>
              <a:rPr lang="sv-SE" sz="3100" dirty="0" smtClean="0"/>
              <a:t> </a:t>
            </a:r>
            <a:r>
              <a:rPr lang="sv-SE" sz="3100" dirty="0" err="1" smtClean="0"/>
              <a:t>user</a:t>
            </a:r>
            <a:endParaRPr lang="sv-SE" sz="3100" dirty="0"/>
          </a:p>
        </p:txBody>
      </p:sp>
      <p:sp>
        <p:nvSpPr>
          <p:cNvPr id="18" name="Rectangle 17"/>
          <p:cNvSpPr/>
          <p:nvPr/>
        </p:nvSpPr>
        <p:spPr>
          <a:xfrm>
            <a:off x="0" y="4616168"/>
            <a:ext cx="144555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Using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Create User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button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launch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giving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option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input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credentials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within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company</a:t>
            </a:r>
            <a:endParaRPr lang="de-DE" altLang="sv-SE" sz="1050" b="1" i="1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6400" y="1303115"/>
            <a:ext cx="8993987" cy="5262639"/>
            <a:chOff x="1676400" y="1303115"/>
            <a:chExt cx="8993987" cy="52626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303115"/>
              <a:ext cx="8993987" cy="52626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990" y="2176276"/>
              <a:ext cx="6737965" cy="3986469"/>
            </a:xfrm>
            <a:prstGeom prst="rect">
              <a:avLst/>
            </a:prstGeom>
          </p:spPr>
        </p:pic>
      </p:grpSp>
      <p:cxnSp>
        <p:nvCxnSpPr>
          <p:cNvPr id="19" name="Elbow Connector 18"/>
          <p:cNvCxnSpPr/>
          <p:nvPr/>
        </p:nvCxnSpPr>
        <p:spPr>
          <a:xfrm rot="16200000" flipV="1">
            <a:off x="1221624" y="4898040"/>
            <a:ext cx="1194318" cy="746449"/>
          </a:xfrm>
          <a:prstGeom prst="bentConnector3">
            <a:avLst>
              <a:gd name="adj1" fmla="val 116406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9731825" y="2176276"/>
            <a:ext cx="1250307" cy="23326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982132" y="2100095"/>
            <a:ext cx="1240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Fill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user‘s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credentials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preferences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his</a:t>
            </a:r>
            <a:r>
              <a:rPr lang="de-DE" altLang="sv-SE" sz="1050" dirty="0" smtClean="0">
                <a:solidFill>
                  <a:srgbClr val="002060"/>
                </a:solidFill>
              </a:rPr>
              <a:t>/her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rights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When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Save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info</a:t>
            </a:r>
            <a:r>
              <a:rPr lang="de-DE" altLang="sv-SE" sz="1050" dirty="0" smtClean="0">
                <a:solidFill>
                  <a:srgbClr val="002060"/>
                </a:solidFill>
              </a:rPr>
              <a:t>, an email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triggered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customer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service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desk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who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confirm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account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Resources: </a:t>
            </a:r>
            <a:r>
              <a:rPr lang="sv-SE" dirty="0" err="1" smtClean="0"/>
              <a:t>Sales</a:t>
            </a:r>
            <a:r>
              <a:rPr lang="sv-SE" dirty="0" smtClean="0"/>
              <a:t> Folder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"/>
          <a:stretch/>
        </p:blipFill>
        <p:spPr>
          <a:xfrm>
            <a:off x="1676400" y="1302224"/>
            <a:ext cx="8767917" cy="5270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7175241" y="2176275"/>
            <a:ext cx="3806892" cy="5202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982132" y="2100095"/>
            <a:ext cx="12409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Folder,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brochure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generator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Resources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dirty="0" smtClean="0">
                <a:solidFill>
                  <a:srgbClr val="002060"/>
                </a:solidFill>
              </a:rPr>
              <a:t>. </a:t>
            </a:r>
          </a:p>
          <a:p>
            <a:endParaRPr lang="de-DE" altLang="sv-SE" sz="1050" dirty="0">
              <a:solidFill>
                <a:srgbClr val="002060"/>
              </a:solidFill>
            </a:endParaRP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While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you‘re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navigating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site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also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get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option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(on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,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fast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cart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checkout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>
                <a:solidFill>
                  <a:srgbClr val="002060"/>
                </a:solidFill>
              </a:rPr>
              <a:t>)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1138587" y="2100095"/>
            <a:ext cx="708874" cy="51247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925924"/>
            <a:ext cx="12409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default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cart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panel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>
              <a:solidFill>
                <a:srgbClr val="002060"/>
              </a:solidFill>
            </a:endParaRPr>
          </a:p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add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directly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keying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Electrolux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/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model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number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input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field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dropdown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suggestions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5" y="1136642"/>
            <a:ext cx="8886443" cy="5450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Resources: </a:t>
            </a:r>
            <a:r>
              <a:rPr lang="sv-SE" dirty="0" err="1" smtClean="0"/>
              <a:t>Sales</a:t>
            </a:r>
            <a:r>
              <a:rPr lang="sv-SE" dirty="0" smtClean="0"/>
              <a:t> Folder</a:t>
            </a:r>
            <a:endParaRPr lang="sv-SE" dirty="0"/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5794311" y="2176274"/>
            <a:ext cx="5187823" cy="16570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982132" y="2100095"/>
            <a:ext cx="124097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After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finalized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selection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</a:t>
            </a:r>
            <a:r>
              <a:rPr lang="de-DE" altLang="sv-SE" sz="1050" dirty="0" smtClean="0">
                <a:solidFill>
                  <a:srgbClr val="002060"/>
                </a:solidFill>
              </a:rPr>
              <a:t> 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template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</a:t>
            </a:r>
            <a:r>
              <a:rPr lang="de-DE" altLang="sv-SE" sz="1050" dirty="0" smtClean="0">
                <a:solidFill>
                  <a:srgbClr val="002060"/>
                </a:solidFill>
              </a:rPr>
              <a:t> –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choose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between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one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three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six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per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82132" y="4041014"/>
            <a:ext cx="124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also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add</a:t>
            </a:r>
            <a:r>
              <a:rPr lang="de-DE" altLang="sv-SE" sz="1050" dirty="0" smtClean="0">
                <a:solidFill>
                  <a:srgbClr val="002060"/>
                </a:solidFill>
              </a:rPr>
              <a:t> 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cover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brochure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edit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information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displayed</a:t>
            </a:r>
            <a:r>
              <a:rPr lang="de-DE" altLang="sv-SE" sz="1050" dirty="0" smtClean="0">
                <a:solidFill>
                  <a:srgbClr val="002060"/>
                </a:solidFill>
              </a:rPr>
              <a:t> via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My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data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.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5462266" y="3381617"/>
            <a:ext cx="5423451" cy="71452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982132" y="5473005"/>
            <a:ext cx="124097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The final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step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Generate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Folder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which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open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created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brochure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V="1">
            <a:off x="9232644" y="3830217"/>
            <a:ext cx="2677885" cy="821093"/>
          </a:xfrm>
          <a:prstGeom prst="bentConnector3">
            <a:avLst>
              <a:gd name="adj1" fmla="val 52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V="1">
            <a:off x="906121" y="2831337"/>
            <a:ext cx="1082352" cy="458207"/>
          </a:xfrm>
          <a:prstGeom prst="bentConnector3">
            <a:avLst>
              <a:gd name="adj1" fmla="val 12069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6327" y="2451698"/>
            <a:ext cx="124097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folders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displayed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134" y="3747361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open an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clicking</a:t>
            </a:r>
            <a:r>
              <a:rPr lang="de-DE" altLang="sv-SE" sz="1050" dirty="0" smtClean="0">
                <a:solidFill>
                  <a:srgbClr val="002060"/>
                </a:solidFill>
              </a:rPr>
              <a:t> 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thumbnail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name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10800000">
            <a:off x="1144001" y="3862027"/>
            <a:ext cx="880743" cy="23411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4236" y="5069600"/>
            <a:ext cx="124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also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rename</a:t>
            </a:r>
            <a:r>
              <a:rPr lang="de-DE" altLang="sv-SE" sz="1050" dirty="0" smtClean="0">
                <a:solidFill>
                  <a:srgbClr val="002060"/>
                </a:solidFill>
              </a:rPr>
              <a:t> (via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edit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icon</a:t>
            </a:r>
            <a:r>
              <a:rPr lang="de-DE" altLang="sv-SE" sz="1050" dirty="0" smtClean="0">
                <a:solidFill>
                  <a:srgbClr val="002060"/>
                </a:solidFill>
              </a:rPr>
              <a:t>),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send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an email,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remove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32" name="Elbow Connector 31"/>
          <p:cNvCxnSpPr/>
          <p:nvPr/>
        </p:nvCxnSpPr>
        <p:spPr>
          <a:xfrm rot="10800000">
            <a:off x="1144002" y="5199942"/>
            <a:ext cx="600823" cy="55704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8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5" y="1136642"/>
            <a:ext cx="8886443" cy="5450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Resources: </a:t>
            </a:r>
            <a:r>
              <a:rPr lang="sv-SE" dirty="0" err="1" smtClean="0"/>
              <a:t>Sales</a:t>
            </a:r>
            <a:r>
              <a:rPr lang="sv-SE" dirty="0" smtClean="0"/>
              <a:t> Folder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10982132" y="4041014"/>
            <a:ext cx="12409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move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current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basket</a:t>
            </a:r>
            <a:r>
              <a:rPr lang="de-DE" altLang="sv-SE" sz="1050" dirty="0" smtClean="0">
                <a:solidFill>
                  <a:srgbClr val="002060"/>
                </a:solidFill>
              </a:rPr>
              <a:t>. After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pressing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Export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basket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will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redirected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checkout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10067732" y="4096140"/>
            <a:ext cx="817987" cy="36295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2205" y="3281849"/>
            <a:ext cx="124097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add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an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existing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current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selection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via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Add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current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err="1" smtClean="0">
                <a:solidFill>
                  <a:srgbClr val="002060"/>
                </a:solidFill>
              </a:rPr>
              <a:t>selection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–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this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gives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option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merge</a:t>
            </a:r>
            <a:r>
              <a:rPr lang="de-DE" altLang="sv-SE" sz="1050" dirty="0" smtClean="0">
                <a:solidFill>
                  <a:srgbClr val="002060"/>
                </a:solidFill>
              </a:rPr>
              <a:t>/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bundle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several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sales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one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0800000">
            <a:off x="1056757" y="3281850"/>
            <a:ext cx="3991105" cy="982239"/>
          </a:xfrm>
          <a:prstGeom prst="bentConnector3">
            <a:avLst>
              <a:gd name="adj1" fmla="val 2732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1056757" y="2687214"/>
            <a:ext cx="747679" cy="5946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44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: </a:t>
            </a:r>
            <a:r>
              <a:rPr lang="sv-SE" dirty="0" err="1" smtClean="0"/>
              <a:t>Downloads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49" y="1390261"/>
            <a:ext cx="9362741" cy="5321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7371185" y="2306902"/>
            <a:ext cx="3579847" cy="55759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103430" y="4026706"/>
            <a:ext cx="124097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Download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material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pressing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symbol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next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size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name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1054359" y="2155371"/>
            <a:ext cx="696690" cy="42154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39" y="2018361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first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tab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download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content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public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all B2B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users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982035" y="2652264"/>
            <a:ext cx="1661639" cy="640287"/>
          </a:xfrm>
          <a:prstGeom prst="bentConnector3">
            <a:avLst>
              <a:gd name="adj1" fmla="val 71338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41778" y="3155541"/>
            <a:ext cx="1240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second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tab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download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exclusively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made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available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company</a:t>
            </a:r>
            <a:r>
              <a:rPr lang="de-DE" altLang="sv-SE" sz="1050" dirty="0" smtClean="0">
                <a:solidFill>
                  <a:srgbClr val="002060"/>
                </a:solidFill>
              </a:rPr>
              <a:t>.</a:t>
            </a: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5400000">
            <a:off x="1134505" y="3903603"/>
            <a:ext cx="842958" cy="71358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801" y="4615887"/>
            <a:ext cx="12409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err="1" smtClean="0">
                <a:solidFill>
                  <a:srgbClr val="002060"/>
                </a:solidFill>
              </a:rPr>
              <a:t>Navigate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list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of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context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by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expanding</a:t>
            </a:r>
            <a:r>
              <a:rPr lang="de-DE" altLang="sv-SE" sz="1050" dirty="0" smtClean="0">
                <a:solidFill>
                  <a:srgbClr val="002060"/>
                </a:solidFill>
              </a:rPr>
              <a:t> &amp;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collapsing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folders</a:t>
            </a:r>
            <a:r>
              <a:rPr lang="de-DE" altLang="sv-SE" sz="1050" dirty="0" smtClean="0">
                <a:solidFill>
                  <a:srgbClr val="002060"/>
                </a:solidFill>
              </a:rPr>
              <a:t>. Click 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folder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name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to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view</a:t>
            </a:r>
            <a:r>
              <a:rPr lang="de-DE" altLang="sv-SE" sz="1050" dirty="0" smtClean="0">
                <a:solidFill>
                  <a:srgbClr val="002060"/>
                </a:solidFill>
              </a:rPr>
              <a:t> ist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contents</a:t>
            </a:r>
            <a:r>
              <a:rPr lang="de-DE" altLang="sv-SE" sz="1050" dirty="0" smtClean="0">
                <a:solidFill>
                  <a:srgbClr val="002060"/>
                </a:solidFill>
              </a:rPr>
              <a:t> in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table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0800000">
            <a:off x="9075139" y="3227782"/>
            <a:ext cx="1921108" cy="88010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103430" y="2383123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Access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Downloads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area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Resources top </a:t>
            </a:r>
            <a:r>
              <a:rPr lang="de-DE" altLang="sv-SE" sz="1050" b="1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 item</a:t>
            </a:r>
            <a:endParaRPr lang="de-DE" altLang="sv-SE" sz="1050" dirty="0" smtClean="0">
              <a:solidFill>
                <a:srgbClr val="002060"/>
              </a:solidFill>
            </a:endParaRPr>
          </a:p>
          <a:p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3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: </a:t>
            </a:r>
            <a:r>
              <a:rPr lang="sv-SE" dirty="0" err="1" smtClean="0"/>
              <a:t>News</a:t>
            </a:r>
            <a:r>
              <a:rPr lang="sv-SE" dirty="0" smtClean="0"/>
              <a:t> &amp; inspiration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3516"/>
            <a:ext cx="8124244" cy="5629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Elbow Connector 5"/>
          <p:cNvCxnSpPr/>
          <p:nvPr/>
        </p:nvCxnSpPr>
        <p:spPr>
          <a:xfrm rot="10800000" flipV="1">
            <a:off x="5868953" y="1599564"/>
            <a:ext cx="4842591" cy="4897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035722">
            <a:off x="6814296" y="1735751"/>
            <a:ext cx="3002375" cy="85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local content here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0762013" y="1438057"/>
            <a:ext cx="124097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Keep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up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with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latest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news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and</a:t>
            </a:r>
            <a:r>
              <a:rPr lang="de-DE" altLang="sv-SE" sz="1050" dirty="0" smtClean="0">
                <a:solidFill>
                  <a:srgbClr val="002060"/>
                </a:solidFill>
              </a:rPr>
              <a:t> 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platform</a:t>
            </a:r>
            <a:r>
              <a:rPr lang="de-DE" altLang="sv-SE" sz="1050" dirty="0" smtClean="0">
                <a:solidFill>
                  <a:srgbClr val="002060"/>
                </a:solidFill>
              </a:rPr>
              <a:t> links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Electrolux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from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dirty="0" smtClean="0">
                <a:solidFill>
                  <a:srgbClr val="002060"/>
                </a:solidFill>
              </a:rPr>
              <a:t>Resources</a:t>
            </a:r>
            <a:r>
              <a:rPr lang="de-DE" altLang="sv-SE" sz="1050" dirty="0" smtClean="0">
                <a:solidFill>
                  <a:srgbClr val="002060"/>
                </a:solidFill>
              </a:rPr>
              <a:t> top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menu</a:t>
            </a:r>
            <a:r>
              <a:rPr lang="de-DE" altLang="sv-SE" sz="1050" dirty="0" smtClean="0">
                <a:solidFill>
                  <a:srgbClr val="002060"/>
                </a:solidFill>
              </a:rPr>
              <a:t> item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1250302" y="2050542"/>
            <a:ext cx="4388500" cy="263449"/>
          </a:xfrm>
          <a:prstGeom prst="bentConnector3">
            <a:avLst>
              <a:gd name="adj1" fmla="val 79128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864" y="2195626"/>
            <a:ext cx="124097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News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keep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updated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with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latest</a:t>
            </a:r>
            <a:r>
              <a:rPr lang="de-DE" altLang="sv-SE" sz="1050" dirty="0" smtClean="0">
                <a:solidFill>
                  <a:srgbClr val="002060"/>
                </a:solidFill>
              </a:rPr>
              <a:t> B2B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platform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improvements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latest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product</a:t>
            </a:r>
            <a:r>
              <a:rPr lang="de-DE" altLang="sv-SE" sz="1050" dirty="0">
                <a:solidFill>
                  <a:srgbClr val="002060"/>
                </a:solidFill>
              </a:rPr>
              <a:t> </a:t>
            </a:r>
            <a:r>
              <a:rPr lang="de-DE" altLang="sv-SE" sz="1050" dirty="0" smtClean="0">
                <a:solidFill>
                  <a:srgbClr val="002060"/>
                </a:solidFill>
              </a:rPr>
              <a:t>&amp;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campaign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information</a:t>
            </a:r>
            <a:r>
              <a:rPr lang="de-DE" altLang="sv-SE" sz="1050" dirty="0">
                <a:solidFill>
                  <a:srgbClr val="002060"/>
                </a:solidFill>
              </a:rPr>
              <a:t>.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1147666" y="2164973"/>
            <a:ext cx="4491139" cy="1819197"/>
          </a:xfrm>
          <a:prstGeom prst="bentConnector3">
            <a:avLst>
              <a:gd name="adj1" fmla="val -6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864" y="3883899"/>
            <a:ext cx="124097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sv-SE" sz="1050" dirty="0" smtClean="0">
                <a:solidFill>
                  <a:srgbClr val="002060"/>
                </a:solidFill>
              </a:rPr>
              <a:t>On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the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b="1" i="1" dirty="0" smtClean="0">
                <a:solidFill>
                  <a:srgbClr val="002060"/>
                </a:solidFill>
              </a:rPr>
              <a:t>Links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page</a:t>
            </a:r>
            <a:r>
              <a:rPr lang="de-DE" altLang="sv-SE" sz="1050" dirty="0" smtClean="0">
                <a:solidFill>
                  <a:srgbClr val="002060"/>
                </a:solidFill>
              </a:rPr>
              <a:t>,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we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have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gathered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for</a:t>
            </a:r>
            <a:r>
              <a:rPr lang="de-DE" altLang="sv-SE" sz="1050" dirty="0" smtClean="0">
                <a:solidFill>
                  <a:srgbClr val="002060"/>
                </a:solidFill>
              </a:rPr>
              <a:t> </a:t>
            </a:r>
            <a:r>
              <a:rPr lang="de-DE" altLang="sv-SE" sz="1050" dirty="0" err="1" smtClean="0">
                <a:solidFill>
                  <a:srgbClr val="002060"/>
                </a:solidFill>
              </a:rPr>
              <a:t>you</a:t>
            </a:r>
            <a:r>
              <a:rPr lang="de-DE" altLang="sv-SE" sz="1050" dirty="0" smtClean="0">
                <a:solidFill>
                  <a:srgbClr val="002060"/>
                </a:solidFill>
              </a:rPr>
              <a:t> all relevant Electrolux </a:t>
            </a:r>
            <a:r>
              <a:rPr lang="de-DE" altLang="sv-SE" sz="1050" smtClean="0">
                <a:solidFill>
                  <a:srgbClr val="002060"/>
                </a:solidFill>
              </a:rPr>
              <a:t>platforms</a:t>
            </a:r>
            <a:endParaRPr lang="de-DE" altLang="sv-SE" sz="105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Electrolux B2B portal</a:t>
            </a:r>
            <a:br>
              <a:rPr lang="en-GB" dirty="0" smtClean="0"/>
            </a:br>
            <a:r>
              <a:rPr lang="en-GB" dirty="0" smtClean="0"/>
              <a:t>Features </a:t>
            </a:r>
            <a:r>
              <a:rPr lang="en-GB" dirty="0"/>
              <a:t>&amp; Benefits</a:t>
            </a:r>
            <a:endParaRPr lang="sv-SE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45102" y="2501102"/>
            <a:ext cx="5469998" cy="2669962"/>
            <a:chOff x="185763" y="3040909"/>
            <a:chExt cx="5469998" cy="2669962"/>
          </a:xfrm>
        </p:grpSpPr>
        <p:sp>
          <p:nvSpPr>
            <p:cNvPr id="8" name="TextBox 7"/>
            <p:cNvSpPr txBox="1"/>
            <p:nvPr/>
          </p:nvSpPr>
          <p:spPr>
            <a:xfrm>
              <a:off x="759217" y="3040909"/>
              <a:ext cx="4896544" cy="266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646569"/>
                  </a:solidFill>
                </a:rPr>
                <a:t>Immediate access to product availability, prices, order </a:t>
              </a:r>
              <a:r>
                <a:rPr lang="en-GB" sz="1400" dirty="0" smtClean="0">
                  <a:solidFill>
                    <a:srgbClr val="646569"/>
                  </a:solidFill>
                </a:rPr>
                <a:t>placement, order &amp; delivery follow-up</a:t>
              </a:r>
              <a:endParaRPr lang="en-GB" sz="1400" dirty="0">
                <a:solidFill>
                  <a:srgbClr val="646569"/>
                </a:solidFill>
              </a:endParaRPr>
            </a:p>
            <a:p>
              <a:pPr>
                <a:lnSpc>
                  <a:spcPct val="300000"/>
                </a:lnSpc>
              </a:pPr>
              <a:r>
                <a:rPr lang="en-GB" sz="1400" dirty="0">
                  <a:solidFill>
                    <a:srgbClr val="646569"/>
                  </a:solidFill>
                </a:rPr>
                <a:t>Easy to use</a:t>
              </a:r>
            </a:p>
            <a:p>
              <a:pPr>
                <a:lnSpc>
                  <a:spcPct val="300000"/>
                </a:lnSpc>
              </a:pPr>
              <a:r>
                <a:rPr lang="en-GB" sz="1400" dirty="0">
                  <a:solidFill>
                    <a:srgbClr val="646569"/>
                  </a:solidFill>
                </a:rPr>
                <a:t>Free-of-charge for all Electrolux retailers</a:t>
              </a:r>
            </a:p>
            <a:p>
              <a:pPr>
                <a:lnSpc>
                  <a:spcPct val="150000"/>
                </a:lnSpc>
              </a:pPr>
              <a:endParaRPr lang="en-GB" sz="900" dirty="0" smtClean="0">
                <a:solidFill>
                  <a:srgbClr val="646569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GB" sz="1400" dirty="0" smtClean="0">
                  <a:solidFill>
                    <a:srgbClr val="646569"/>
                  </a:solidFill>
                </a:rPr>
                <a:t>Registration </a:t>
              </a:r>
              <a:r>
                <a:rPr lang="en-GB" sz="1400" dirty="0">
                  <a:solidFill>
                    <a:srgbClr val="646569"/>
                  </a:solidFill>
                </a:rPr>
                <a:t>via </a:t>
              </a:r>
              <a:r>
                <a:rPr lang="en-GB" sz="1400" dirty="0">
                  <a:solidFill>
                    <a:srgbClr val="646569"/>
                  </a:solidFill>
                  <a:hlinkClick r:id="rId3"/>
                </a:rPr>
                <a:t>Tradeplace</a:t>
              </a:r>
              <a:r>
                <a:rPr lang="en-GB" sz="1400" dirty="0">
                  <a:solidFill>
                    <a:srgbClr val="646569"/>
                  </a:solidFill>
                </a:rPr>
                <a:t> / </a:t>
              </a:r>
              <a:r>
                <a:rPr lang="en-GB" sz="1400" dirty="0" smtClean="0">
                  <a:solidFill>
                    <a:srgbClr val="646569"/>
                  </a:solidFill>
                </a:rPr>
                <a:t>Your local contact in the Customer Service team</a:t>
              </a:r>
              <a:endParaRPr lang="sv-SE" sz="1400" dirty="0" err="1">
                <a:solidFill>
                  <a:srgbClr val="646569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85763" y="3040909"/>
              <a:ext cx="423700" cy="2283133"/>
              <a:chOff x="185763" y="3040909"/>
              <a:chExt cx="423700" cy="228313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763" y="3040909"/>
                <a:ext cx="396149" cy="38809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978" y="3671840"/>
                <a:ext cx="403446" cy="39524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978" y="4293096"/>
                <a:ext cx="413485" cy="40507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005" y="4966657"/>
                <a:ext cx="306048" cy="357385"/>
              </a:xfrm>
              <a:prstGeom prst="rect">
                <a:avLst/>
              </a:prstGeom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100" y="2404505"/>
            <a:ext cx="5609704" cy="30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sv-SE" dirty="0" smtClean="0"/>
              <a:t>Main Menu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B51FE3-59AE-495E-9446-9A0BB11C85A8}" type="slidenum">
              <a:rPr lang="en-US" altLang="sv-SE" sz="900">
                <a:solidFill>
                  <a:srgbClr val="4D6684"/>
                </a:solidFill>
              </a:rPr>
              <a:pPr eaLnBrk="1" hangingPunct="1"/>
              <a:t>4</a:t>
            </a:fld>
            <a:endParaRPr lang="en-US" altLang="sv-SE" sz="900">
              <a:solidFill>
                <a:srgbClr val="4D6684"/>
              </a:solidFill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723084" y="1014030"/>
            <a:ext cx="104596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6795"/>
              </a:buClr>
              <a:buFont typeface="Wingdings" panose="05000000000000000000" pitchFamily="2" charset="2"/>
              <a:buChar char="§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From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the home page,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you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can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access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the 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different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B2B pages/</a:t>
            </a:r>
            <a:r>
              <a:rPr lang="fr-FR" altLang="sv-SE" sz="1400" b="1" spc="-80" dirty="0" err="1">
                <a:solidFill>
                  <a:srgbClr val="002060"/>
                </a:solidFill>
                <a:latin typeface="+mn-lt"/>
              </a:rPr>
              <a:t>functions</a:t>
            </a:r>
            <a:r>
              <a:rPr lang="fr-FR" altLang="sv-SE" sz="1400" b="1" spc="-80" dirty="0">
                <a:solidFill>
                  <a:srgbClr val="002060"/>
                </a:solidFill>
                <a:latin typeface="+mn-lt"/>
              </a:rPr>
              <a:t> via the top menu</a:t>
            </a:r>
            <a:r>
              <a:rPr lang="fr-FR" altLang="sv-SE" sz="1100" dirty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784" y="5324524"/>
            <a:ext cx="208539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Under </a:t>
            </a:r>
            <a:r>
              <a:rPr lang="fr-FR" sz="1200" b="1" i="1" dirty="0">
                <a:solidFill>
                  <a:srgbClr val="002060"/>
                </a:solidFill>
              </a:rPr>
              <a:t>Product &amp; </a:t>
            </a:r>
            <a:r>
              <a:rPr lang="fr-FR" sz="1200" b="1" i="1" dirty="0" err="1">
                <a:solidFill>
                  <a:srgbClr val="002060"/>
                </a:solidFill>
              </a:rPr>
              <a:t>Order</a:t>
            </a:r>
            <a:r>
              <a:rPr lang="fr-FR" sz="1200" b="1" i="1" dirty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section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browse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products</a:t>
            </a:r>
            <a:r>
              <a:rPr lang="fr-FR" sz="1200" dirty="0">
                <a:solidFill>
                  <a:srgbClr val="002060"/>
                </a:solidFill>
              </a:rPr>
              <a:t> by </a:t>
            </a:r>
            <a:r>
              <a:rPr lang="fr-FR" sz="1200" dirty="0" err="1">
                <a:solidFill>
                  <a:srgbClr val="002060"/>
                </a:solidFill>
              </a:rPr>
              <a:t>category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4368" y="5991056"/>
            <a:ext cx="2267333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Via </a:t>
            </a:r>
            <a:r>
              <a:rPr lang="fr-FR" sz="1200" b="1" i="1" dirty="0" err="1">
                <a:solidFill>
                  <a:srgbClr val="002060"/>
                </a:solidFill>
              </a:rPr>
              <a:t>Order</a:t>
            </a:r>
            <a:r>
              <a:rPr lang="fr-FR" sz="1200" b="1" i="1" dirty="0">
                <a:solidFill>
                  <a:srgbClr val="002060"/>
                </a:solidFill>
              </a:rPr>
              <a:t> </a:t>
            </a:r>
            <a:r>
              <a:rPr lang="fr-FR" sz="1200" b="1" i="1" dirty="0" err="1" smtClean="0">
                <a:solidFill>
                  <a:srgbClr val="002060"/>
                </a:solidFill>
              </a:rPr>
              <a:t>Search</a:t>
            </a:r>
            <a:r>
              <a:rPr lang="fr-FR" sz="1200" b="1" i="1" dirty="0" smtClean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search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smtClean="0">
                <a:solidFill>
                  <a:srgbClr val="002060"/>
                </a:solidFill>
              </a:rPr>
              <a:t>for </a:t>
            </a:r>
            <a:r>
              <a:rPr lang="fr-FR" sz="1200" dirty="0" err="1" smtClean="0">
                <a:solidFill>
                  <a:srgbClr val="002060"/>
                </a:solidFill>
              </a:rPr>
              <a:t>past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closed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orders</a:t>
            </a:r>
            <a:r>
              <a:rPr lang="fr-FR" sz="1200" dirty="0">
                <a:solidFill>
                  <a:srgbClr val="002060"/>
                </a:solidFill>
              </a:rPr>
              <a:t> and </a:t>
            </a:r>
            <a:r>
              <a:rPr lang="fr-FR" sz="1200" dirty="0" err="1">
                <a:solidFill>
                  <a:srgbClr val="002060"/>
                </a:solidFill>
              </a:rPr>
              <a:t>associated</a:t>
            </a:r>
            <a:r>
              <a:rPr lang="fr-FR" sz="1200" dirty="0">
                <a:solidFill>
                  <a:srgbClr val="002060"/>
                </a:solidFill>
              </a:rPr>
              <a:t> documents (</a:t>
            </a:r>
            <a:r>
              <a:rPr lang="fr-FR" sz="1200" dirty="0" err="1">
                <a:solidFill>
                  <a:srgbClr val="002060"/>
                </a:solidFill>
              </a:rPr>
              <a:t>invoice</a:t>
            </a:r>
            <a:r>
              <a:rPr lang="fr-FR" sz="1200" dirty="0">
                <a:solidFill>
                  <a:srgbClr val="002060"/>
                </a:solidFill>
              </a:rPr>
              <a:t>, POD).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557" r="1614"/>
          <a:stretch/>
        </p:blipFill>
        <p:spPr>
          <a:xfrm>
            <a:off x="853752" y="1446784"/>
            <a:ext cx="11229391" cy="37016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Elbow Connector 11"/>
          <p:cNvCxnSpPr/>
          <p:nvPr/>
        </p:nvCxnSpPr>
        <p:spPr>
          <a:xfrm rot="5400000">
            <a:off x="-548918" y="3683366"/>
            <a:ext cx="2977958" cy="172618"/>
          </a:xfrm>
          <a:prstGeom prst="bentConnector3">
            <a:avLst>
              <a:gd name="adj1" fmla="val 8383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V="1">
            <a:off x="3367307" y="3487897"/>
            <a:ext cx="3204041" cy="810212"/>
          </a:xfrm>
          <a:prstGeom prst="bentConnector3">
            <a:avLst>
              <a:gd name="adj1" fmla="val -89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4954157" y="3172674"/>
            <a:ext cx="3816119" cy="2052736"/>
          </a:xfrm>
          <a:prstGeom prst="bentConnector3">
            <a:avLst>
              <a:gd name="adj1" fmla="val 78363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21973" y="5395019"/>
            <a:ext cx="2085391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Under </a:t>
            </a:r>
            <a:r>
              <a:rPr lang="fr-FR" sz="1200" b="1" i="1" dirty="0" err="1">
                <a:solidFill>
                  <a:srgbClr val="002060"/>
                </a:solidFill>
              </a:rPr>
              <a:t>Order</a:t>
            </a:r>
            <a:r>
              <a:rPr lang="fr-FR" sz="1200" b="1" i="1" dirty="0">
                <a:solidFill>
                  <a:srgbClr val="002060"/>
                </a:solidFill>
              </a:rPr>
              <a:t> </a:t>
            </a:r>
            <a:r>
              <a:rPr lang="fr-FR" sz="1200" b="1" i="1" dirty="0" err="1" smtClean="0">
                <a:solidFill>
                  <a:srgbClr val="002060"/>
                </a:solidFill>
              </a:rPr>
              <a:t>Status</a:t>
            </a:r>
            <a:r>
              <a:rPr lang="fr-FR" sz="1200" b="1" i="1" dirty="0" smtClean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track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your</a:t>
            </a:r>
            <a:r>
              <a:rPr lang="fr-FR" sz="1200" dirty="0">
                <a:solidFill>
                  <a:srgbClr val="002060"/>
                </a:solidFill>
              </a:rPr>
              <a:t> open </a:t>
            </a:r>
            <a:r>
              <a:rPr lang="fr-FR" sz="1200" dirty="0" err="1">
                <a:solidFill>
                  <a:srgbClr val="002060"/>
                </a:solidFill>
              </a:rPr>
              <a:t>orders</a:t>
            </a:r>
            <a:r>
              <a:rPr lang="fr-FR" sz="1200" dirty="0">
                <a:solidFill>
                  <a:srgbClr val="002060"/>
                </a:solidFill>
              </a:rPr>
              <a:t> and </a:t>
            </a:r>
            <a:r>
              <a:rPr lang="fr-FR" sz="1200" dirty="0" err="1">
                <a:solidFill>
                  <a:srgbClr val="002060"/>
                </a:solidFill>
              </a:rPr>
              <a:t>view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placed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order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details</a:t>
            </a:r>
            <a:endParaRPr lang="fr-FR" sz="1200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82232" y="2280696"/>
            <a:ext cx="3217" cy="3606920"/>
          </a:xfrm>
          <a:prstGeom prst="straightConnector1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04969" y="5982298"/>
            <a:ext cx="2467947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The </a:t>
            </a:r>
            <a:r>
              <a:rPr lang="fr-FR" sz="1200" b="1" i="1" dirty="0" err="1">
                <a:solidFill>
                  <a:srgbClr val="002060"/>
                </a:solidFill>
              </a:rPr>
              <a:t>Multiline</a:t>
            </a:r>
            <a:r>
              <a:rPr lang="fr-FR" sz="1200" b="1" i="1" dirty="0">
                <a:solidFill>
                  <a:srgbClr val="002060"/>
                </a:solidFill>
              </a:rPr>
              <a:t> Basket </a:t>
            </a:r>
            <a:r>
              <a:rPr lang="fr-FR" sz="1200" dirty="0" err="1">
                <a:solidFill>
                  <a:srgbClr val="002060"/>
                </a:solidFill>
              </a:rPr>
              <a:t>allows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to key-in and </a:t>
            </a:r>
            <a:r>
              <a:rPr lang="fr-FR" sz="1200" dirty="0" err="1">
                <a:solidFill>
                  <a:srgbClr val="002060"/>
                </a:solidFill>
              </a:rPr>
              <a:t>upload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products</a:t>
            </a:r>
            <a:r>
              <a:rPr lang="fr-FR" sz="1200" dirty="0">
                <a:solidFill>
                  <a:srgbClr val="002060"/>
                </a:solidFill>
              </a:rPr>
              <a:t> to </a:t>
            </a:r>
            <a:r>
              <a:rPr lang="fr-FR" sz="1200" dirty="0" err="1">
                <a:solidFill>
                  <a:srgbClr val="002060"/>
                </a:solidFill>
              </a:rPr>
              <a:t>your</a:t>
            </a:r>
            <a:r>
              <a:rPr lang="fr-FR" sz="1200" dirty="0">
                <a:solidFill>
                  <a:srgbClr val="002060"/>
                </a:solidFill>
              </a:rPr>
              <a:t> basket for a </a:t>
            </a:r>
            <a:r>
              <a:rPr lang="fr-FR" sz="1200" dirty="0" err="1">
                <a:solidFill>
                  <a:srgbClr val="002060"/>
                </a:solidFill>
              </a:rPr>
              <a:t>faster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checkout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42" name="Elbow Connector 41"/>
          <p:cNvCxnSpPr/>
          <p:nvPr/>
        </p:nvCxnSpPr>
        <p:spPr>
          <a:xfrm rot="16200000" flipV="1">
            <a:off x="6768725" y="2314943"/>
            <a:ext cx="3204042" cy="315612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48806" y="5405178"/>
            <a:ext cx="246794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>
                <a:solidFill>
                  <a:srgbClr val="002060"/>
                </a:solidFill>
              </a:rPr>
              <a:t>On the </a:t>
            </a:r>
            <a:r>
              <a:rPr lang="fr-FR" sz="1200" b="1" i="1" dirty="0">
                <a:solidFill>
                  <a:srgbClr val="002060"/>
                </a:solidFill>
              </a:rPr>
              <a:t>Support</a:t>
            </a:r>
            <a:r>
              <a:rPr lang="fr-FR" sz="1200" dirty="0">
                <a:solidFill>
                  <a:srgbClr val="002060"/>
                </a:solidFill>
              </a:rPr>
              <a:t> page, </a:t>
            </a:r>
            <a:r>
              <a:rPr lang="fr-FR" sz="1200" dirty="0" err="1">
                <a:solidFill>
                  <a:srgbClr val="002060"/>
                </a:solidFill>
              </a:rPr>
              <a:t>you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can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find</a:t>
            </a:r>
            <a:r>
              <a:rPr lang="fr-FR" sz="1200" dirty="0">
                <a:solidFill>
                  <a:srgbClr val="002060"/>
                </a:solidFill>
              </a:rPr>
              <a:t> contact information for </a:t>
            </a:r>
            <a:r>
              <a:rPr lang="fr-FR" sz="1200" dirty="0" err="1">
                <a:solidFill>
                  <a:srgbClr val="002060"/>
                </a:solidFill>
              </a:rPr>
              <a:t>our</a:t>
            </a:r>
            <a:endParaRPr lang="fr-FR" sz="1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r-FR" sz="1200" dirty="0" err="1">
                <a:solidFill>
                  <a:srgbClr val="002060"/>
                </a:solidFill>
              </a:rPr>
              <a:t>departments</a:t>
            </a:r>
            <a:endParaRPr lang="fr-F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61" y="1032283"/>
            <a:ext cx="9197243" cy="43933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6550025" cy="787906"/>
          </a:xfrm>
        </p:spPr>
        <p:txBody>
          <a:bodyPr>
            <a:normAutofit fontScale="90000"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Navigation</a:t>
            </a:r>
          </a:p>
        </p:txBody>
      </p:sp>
      <p:cxnSp>
        <p:nvCxnSpPr>
          <p:cNvPr id="40" name="Elbow Connector 39"/>
          <p:cNvCxnSpPr/>
          <p:nvPr/>
        </p:nvCxnSpPr>
        <p:spPr>
          <a:xfrm flipV="1">
            <a:off x="970383" y="1922106"/>
            <a:ext cx="515758" cy="32424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2331" y="2155523"/>
            <a:ext cx="943326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Under </a:t>
            </a:r>
            <a:r>
              <a:rPr lang="fr-FR" sz="1050" i="1" dirty="0" smtClean="0">
                <a:solidFill>
                  <a:srgbClr val="002060"/>
                </a:solidFill>
              </a:rPr>
              <a:t>Product &amp;</a:t>
            </a:r>
            <a:r>
              <a:rPr lang="fr-FR" sz="1050" i="1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browse</a:t>
            </a:r>
            <a:r>
              <a:rPr lang="fr-FR" sz="1050" dirty="0" smtClean="0">
                <a:solidFill>
                  <a:srgbClr val="002060"/>
                </a:solidFill>
              </a:rPr>
              <a:t> the main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categories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811431" y="2767229"/>
            <a:ext cx="1215728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All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subcategories</a:t>
            </a:r>
            <a:r>
              <a:rPr lang="fr-FR" sz="1050" dirty="0" smtClean="0">
                <a:solidFill>
                  <a:srgbClr val="002060"/>
                </a:solidFill>
              </a:rPr>
              <a:t> are </a:t>
            </a:r>
            <a:r>
              <a:rPr lang="fr-FR" sz="1050" dirty="0" err="1" smtClean="0">
                <a:solidFill>
                  <a:srgbClr val="002060"/>
                </a:solidFill>
              </a:rPr>
              <a:t>listed</a:t>
            </a:r>
            <a:r>
              <a:rPr lang="fr-FR" sz="1050" dirty="0" smtClean="0">
                <a:solidFill>
                  <a:srgbClr val="002060"/>
                </a:solidFill>
              </a:rPr>
              <a:t>.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through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access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7933921" y="2911499"/>
            <a:ext cx="2877510" cy="9348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73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53" y="957300"/>
            <a:ext cx="8585426" cy="5526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6550025" cy="787906"/>
          </a:xfrm>
        </p:spPr>
        <p:txBody>
          <a:bodyPr>
            <a:normAutofit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List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859871" y="1992953"/>
            <a:ext cx="1085280" cy="577081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002060"/>
                </a:solidFill>
              </a:rPr>
              <a:t>Product </a:t>
            </a:r>
            <a:r>
              <a:rPr lang="fr-FR" sz="1050" dirty="0" err="1">
                <a:solidFill>
                  <a:srgbClr val="002060"/>
                </a:solidFill>
              </a:rPr>
              <a:t>search</a:t>
            </a:r>
            <a:r>
              <a:rPr lang="fr-FR" sz="1050" dirty="0">
                <a:solidFill>
                  <a:srgbClr val="002060"/>
                </a:solidFill>
              </a:rPr>
              <a:t> by Model or PNC</a:t>
            </a:r>
          </a:p>
        </p:txBody>
      </p:sp>
      <p:cxnSp>
        <p:nvCxnSpPr>
          <p:cNvPr id="23" name="Elbow Connector 22"/>
          <p:cNvCxnSpPr/>
          <p:nvPr/>
        </p:nvCxnSpPr>
        <p:spPr>
          <a:xfrm rot="10800000">
            <a:off x="10221273" y="1687964"/>
            <a:ext cx="620565" cy="3939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989045" y="2246350"/>
            <a:ext cx="839755" cy="22175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2331" y="2155523"/>
            <a:ext cx="857564" cy="1384995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Use the </a:t>
            </a:r>
            <a:r>
              <a:rPr lang="fr-FR" sz="1050" dirty="0" err="1" smtClean="0">
                <a:solidFill>
                  <a:srgbClr val="002060"/>
                </a:solidFill>
              </a:rPr>
              <a:t>filters</a:t>
            </a:r>
            <a:r>
              <a:rPr lang="fr-FR" sz="1050" dirty="0" smtClean="0">
                <a:solidFill>
                  <a:srgbClr val="002060"/>
                </a:solidFill>
              </a:rPr>
              <a:t> &amp; the </a:t>
            </a:r>
            <a:r>
              <a:rPr lang="fr-FR" sz="1050" i="1" dirty="0" err="1" smtClean="0">
                <a:solidFill>
                  <a:srgbClr val="002060"/>
                </a:solidFill>
              </a:rPr>
              <a:t>Refresh</a:t>
            </a:r>
            <a:r>
              <a:rPr lang="fr-FR" sz="1050" i="1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button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refine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.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32331" y="4693889"/>
            <a:ext cx="1070783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Click-</a:t>
            </a:r>
            <a:r>
              <a:rPr lang="fr-FR" sz="1050" dirty="0" err="1" smtClean="0">
                <a:solidFill>
                  <a:srgbClr val="002060"/>
                </a:solidFill>
              </a:rPr>
              <a:t>through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model to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complete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specifications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1274612" y="4133051"/>
            <a:ext cx="2877510" cy="9348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0841837" y="5467178"/>
            <a:ext cx="1121349" cy="900246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Product </a:t>
            </a:r>
            <a:r>
              <a:rPr lang="fr-FR" sz="1050" dirty="0" err="1" smtClean="0">
                <a:solidFill>
                  <a:srgbClr val="002060"/>
                </a:solidFill>
              </a:rPr>
              <a:t>price</a:t>
            </a:r>
            <a:r>
              <a:rPr lang="fr-FR" sz="1050" dirty="0" smtClean="0">
                <a:solidFill>
                  <a:srgbClr val="002060"/>
                </a:solidFill>
              </a:rPr>
              <a:t> &amp; </a:t>
            </a:r>
            <a:r>
              <a:rPr lang="fr-FR" sz="1050" dirty="0" err="1" smtClean="0">
                <a:solidFill>
                  <a:srgbClr val="002060"/>
                </a:solidFill>
              </a:rPr>
              <a:t>availability</a:t>
            </a:r>
            <a:r>
              <a:rPr lang="fr-FR" sz="1050" dirty="0" smtClean="0">
                <a:solidFill>
                  <a:srgbClr val="002060"/>
                </a:solidFill>
              </a:rPr>
              <a:t> are </a:t>
            </a:r>
            <a:r>
              <a:rPr lang="fr-FR" sz="1050" dirty="0" err="1" smtClean="0">
                <a:solidFill>
                  <a:srgbClr val="002060"/>
                </a:solidFill>
              </a:rPr>
              <a:t>updated</a:t>
            </a:r>
            <a:r>
              <a:rPr lang="fr-FR" sz="1050" dirty="0" smtClean="0">
                <a:solidFill>
                  <a:srgbClr val="002060"/>
                </a:solidFill>
              </a:rPr>
              <a:t> in real time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our</a:t>
            </a:r>
            <a:r>
              <a:rPr lang="fr-FR" sz="1050" dirty="0" smtClean="0">
                <a:solidFill>
                  <a:srgbClr val="002060"/>
                </a:solidFill>
              </a:rPr>
              <a:t> ERP system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0800000">
            <a:off x="8241441" y="4376059"/>
            <a:ext cx="2581735" cy="121297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10202610" y="3196321"/>
            <a:ext cx="620565" cy="39390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859871" y="3521345"/>
            <a:ext cx="1085280" cy="1546577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Checking</a:t>
            </a:r>
            <a:r>
              <a:rPr lang="fr-FR" sz="1050" dirty="0" smtClean="0">
                <a:solidFill>
                  <a:srgbClr val="002060"/>
                </a:solidFill>
              </a:rPr>
              <a:t> out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will</a:t>
            </a:r>
            <a:r>
              <a:rPr lang="fr-FR" sz="1050" dirty="0" smtClean="0">
                <a:solidFill>
                  <a:srgbClr val="002060"/>
                </a:solidFill>
              </a:rPr>
              <a:t> land on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r>
              <a:rPr lang="fr-FR" sz="1050" dirty="0" smtClean="0">
                <a:solidFill>
                  <a:srgbClr val="002060"/>
                </a:solidFill>
              </a:rPr>
              <a:t> placement page, </a:t>
            </a:r>
            <a:r>
              <a:rPr lang="fr-FR" sz="1050" dirty="0" err="1" smtClean="0">
                <a:solidFill>
                  <a:srgbClr val="002060"/>
                </a:solidFill>
              </a:rPr>
              <a:t>where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confirm</a:t>
            </a:r>
            <a:r>
              <a:rPr lang="fr-FR" sz="1050" dirty="0" smtClean="0">
                <a:solidFill>
                  <a:srgbClr val="002060"/>
                </a:solidFill>
              </a:rPr>
              <a:t> &amp; place the </a:t>
            </a:r>
            <a:r>
              <a:rPr lang="fr-FR" sz="1050" dirty="0" err="1" smtClean="0">
                <a:solidFill>
                  <a:srgbClr val="002060"/>
                </a:solidFill>
              </a:rPr>
              <a:t>order</a:t>
            </a:r>
            <a:endParaRPr lang="fr-FR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49" y="1116661"/>
            <a:ext cx="9094722" cy="4519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7396601" cy="787906"/>
          </a:xfrm>
        </p:spPr>
        <p:txBody>
          <a:bodyPr>
            <a:normAutofit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List - Simple</a:t>
            </a:r>
          </a:p>
        </p:txBody>
      </p:sp>
      <p:cxnSp>
        <p:nvCxnSpPr>
          <p:cNvPr id="40" name="Elbow Connector 39"/>
          <p:cNvCxnSpPr/>
          <p:nvPr/>
        </p:nvCxnSpPr>
        <p:spPr>
          <a:xfrm>
            <a:off x="1394669" y="2239347"/>
            <a:ext cx="2244270" cy="335902"/>
          </a:xfrm>
          <a:prstGeom prst="bentConnector3">
            <a:avLst>
              <a:gd name="adj1" fmla="val 649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>
            <a:off x="6139546" y="3825553"/>
            <a:ext cx="4795933" cy="550504"/>
          </a:xfrm>
          <a:prstGeom prst="bentConnector3">
            <a:avLst>
              <a:gd name="adj1" fmla="val 10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2865" y="2019527"/>
            <a:ext cx="1261804" cy="2516073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switch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modes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icons</a:t>
            </a:r>
            <a:r>
              <a:rPr lang="fr-FR" sz="1050" dirty="0" smtClean="0">
                <a:solidFill>
                  <a:srgbClr val="002060"/>
                </a:solidFill>
              </a:rPr>
              <a:t> at the top. </a:t>
            </a:r>
          </a:p>
          <a:p>
            <a:pPr>
              <a:defRPr/>
            </a:pPr>
            <a:endParaRPr lang="fr-FR" sz="105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The simple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mode </a:t>
            </a:r>
            <a:r>
              <a:rPr lang="fr-FR" sz="1050" dirty="0" err="1" smtClean="0">
                <a:solidFill>
                  <a:srgbClr val="002060"/>
                </a:solidFill>
              </a:rPr>
              <a:t>offers</a:t>
            </a:r>
            <a:r>
              <a:rPr lang="fr-FR" sz="1050" dirty="0" smtClean="0">
                <a:solidFill>
                  <a:srgbClr val="002060"/>
                </a:solidFill>
              </a:rPr>
              <a:t> a compact </a:t>
            </a: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of the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with</a:t>
            </a:r>
            <a:r>
              <a:rPr lang="fr-FR" sz="1050" dirty="0" smtClean="0">
                <a:solidFill>
                  <a:srgbClr val="002060"/>
                </a:solidFill>
              </a:rPr>
              <a:t> the essential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. The </a:t>
            </a:r>
            <a:r>
              <a:rPr lang="fr-FR" sz="1050" dirty="0" err="1" smtClean="0">
                <a:solidFill>
                  <a:srgbClr val="002060"/>
                </a:solidFill>
              </a:rPr>
              <a:t>same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filtering</a:t>
            </a:r>
            <a:r>
              <a:rPr lang="fr-FR" sz="1050" dirty="0">
                <a:solidFill>
                  <a:srgbClr val="002060"/>
                </a:solidFill>
              </a:rPr>
              <a:t> </a:t>
            </a:r>
            <a:r>
              <a:rPr lang="fr-FR" sz="1050" dirty="0" smtClean="0">
                <a:solidFill>
                  <a:srgbClr val="002060"/>
                </a:solidFill>
              </a:rPr>
              <a:t>&amp; </a:t>
            </a:r>
            <a:r>
              <a:rPr lang="fr-FR" sz="1050" dirty="0" err="1" smtClean="0">
                <a:solidFill>
                  <a:srgbClr val="002060"/>
                </a:solidFill>
              </a:rPr>
              <a:t>checkout</a:t>
            </a:r>
            <a:r>
              <a:rPr lang="fr-FR" sz="1050" dirty="0" smtClean="0">
                <a:solidFill>
                  <a:srgbClr val="002060"/>
                </a:solidFill>
              </a:rPr>
              <a:t> options are </a:t>
            </a:r>
            <a:r>
              <a:rPr lang="fr-FR" sz="1050" dirty="0" err="1" smtClean="0">
                <a:solidFill>
                  <a:srgbClr val="002060"/>
                </a:solidFill>
              </a:rPr>
              <a:t>available</a:t>
            </a:r>
            <a:r>
              <a:rPr lang="fr-FR" sz="1050" dirty="0" smtClean="0">
                <a:solidFill>
                  <a:srgbClr val="002060"/>
                </a:solidFill>
              </a:rPr>
              <a:t>.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021751" y="4247060"/>
            <a:ext cx="1170249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r>
              <a:rPr lang="fr-FR" sz="1050" dirty="0" smtClean="0">
                <a:solidFill>
                  <a:srgbClr val="002060"/>
                </a:solidFill>
              </a:rPr>
              <a:t> the EU </a:t>
            </a:r>
            <a:r>
              <a:rPr lang="fr-FR" sz="1050" dirty="0" err="1" smtClean="0">
                <a:solidFill>
                  <a:srgbClr val="002060"/>
                </a:solidFill>
              </a:rPr>
              <a:t>energy</a:t>
            </a:r>
            <a:r>
              <a:rPr lang="fr-FR" sz="1050" dirty="0" smtClean="0">
                <a:solidFill>
                  <a:srgbClr val="002060"/>
                </a:solidFill>
              </a:rPr>
              <a:t> label and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fiche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icons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next</a:t>
            </a:r>
            <a:r>
              <a:rPr lang="fr-FR" sz="1050" dirty="0" smtClean="0">
                <a:solidFill>
                  <a:srgbClr val="002060"/>
                </a:solidFill>
              </a:rPr>
              <a:t> to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8537512" y="2146042"/>
            <a:ext cx="2295329" cy="4292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935479" y="2019527"/>
            <a:ext cx="1170249" cy="1223412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show/</a:t>
            </a:r>
            <a:r>
              <a:rPr lang="fr-FR" sz="1050" dirty="0" err="1" smtClean="0">
                <a:solidFill>
                  <a:srgbClr val="002060"/>
                </a:solidFill>
              </a:rPr>
              <a:t>hide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price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so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navigate</a:t>
            </a:r>
            <a:r>
              <a:rPr lang="fr-FR" sz="1050" dirty="0" smtClean="0">
                <a:solidFill>
                  <a:srgbClr val="002060"/>
                </a:solidFill>
              </a:rPr>
              <a:t> the site in store </a:t>
            </a:r>
            <a:r>
              <a:rPr lang="fr-FR" sz="1050" dirty="0" err="1" smtClean="0">
                <a:solidFill>
                  <a:srgbClr val="002060"/>
                </a:solidFill>
              </a:rPr>
              <a:t>with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customers</a:t>
            </a:r>
            <a:endParaRPr lang="fr-FR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1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69" y="975353"/>
            <a:ext cx="8584164" cy="56178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504803" y="187447"/>
            <a:ext cx="7396601" cy="787906"/>
          </a:xfrm>
        </p:spPr>
        <p:txBody>
          <a:bodyPr>
            <a:normAutofit/>
          </a:bodyPr>
          <a:lstStyle/>
          <a:p>
            <a:r>
              <a:rPr lang="fr-FR" altLang="sv-SE" sz="3200" dirty="0" smtClean="0"/>
              <a:t>Product </a:t>
            </a:r>
            <a:r>
              <a:rPr lang="fr-FR" altLang="sv-SE" sz="3200" dirty="0" err="1" smtClean="0"/>
              <a:t>Views</a:t>
            </a:r>
            <a:r>
              <a:rPr lang="fr-FR" altLang="sv-SE" sz="3200" dirty="0" smtClean="0"/>
              <a:t>: Product </a:t>
            </a:r>
            <a:r>
              <a:rPr lang="fr-FR" altLang="sv-SE" sz="3200" dirty="0" err="1" smtClean="0"/>
              <a:t>Detai</a:t>
            </a:r>
            <a:r>
              <a:rPr lang="fr-FR" altLang="sv-SE" sz="3200" dirty="0" err="1"/>
              <a:t>l</a:t>
            </a:r>
            <a:endParaRPr lang="fr-FR" altLang="sv-SE" sz="3200" dirty="0" smtClean="0"/>
          </a:p>
        </p:txBody>
      </p:sp>
      <p:cxnSp>
        <p:nvCxnSpPr>
          <p:cNvPr id="40" name="Elbow Connector 39"/>
          <p:cNvCxnSpPr/>
          <p:nvPr/>
        </p:nvCxnSpPr>
        <p:spPr>
          <a:xfrm>
            <a:off x="1348078" y="4247060"/>
            <a:ext cx="574027" cy="37159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11351" y="3097763"/>
            <a:ext cx="3666930" cy="686528"/>
          </a:xfrm>
          <a:prstGeom prst="bentConnector3">
            <a:avLst>
              <a:gd name="adj1" fmla="val 6234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138" y="4078030"/>
            <a:ext cx="1261804" cy="1546577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media.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thumbnails</a:t>
            </a:r>
            <a:r>
              <a:rPr lang="fr-FR" sz="1050" dirty="0" smtClean="0">
                <a:solidFill>
                  <a:srgbClr val="002060"/>
                </a:solidFill>
              </a:rPr>
              <a:t> opens a </a:t>
            </a:r>
            <a:r>
              <a:rPr lang="fr-FR" sz="1050" dirty="0" err="1" smtClean="0">
                <a:solidFill>
                  <a:srgbClr val="002060"/>
                </a:solidFill>
              </a:rPr>
              <a:t>popup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where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you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select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preferred</a:t>
            </a:r>
            <a:r>
              <a:rPr lang="fr-FR" sz="1050" dirty="0" smtClean="0">
                <a:solidFill>
                  <a:srgbClr val="002060"/>
                </a:solidFill>
              </a:rPr>
              <a:t> size &amp; </a:t>
            </a:r>
            <a:r>
              <a:rPr lang="fr-FR" sz="1050" dirty="0" err="1" smtClean="0">
                <a:solidFill>
                  <a:srgbClr val="002060"/>
                </a:solidFill>
              </a:rPr>
              <a:t>resolution</a:t>
            </a:r>
            <a:r>
              <a:rPr lang="fr-FR" sz="1050" dirty="0" smtClean="0">
                <a:solidFill>
                  <a:srgbClr val="002060"/>
                </a:solidFill>
              </a:rPr>
              <a:t> for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478281" y="2953846"/>
            <a:ext cx="1170249" cy="2031325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The links </a:t>
            </a:r>
            <a:r>
              <a:rPr lang="fr-FR" sz="1050" dirty="0" err="1" smtClean="0">
                <a:solidFill>
                  <a:srgbClr val="002060"/>
                </a:solidFill>
              </a:rPr>
              <a:t>under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description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specifications</a:t>
            </a:r>
            <a:r>
              <a:rPr lang="fr-FR" sz="1050" dirty="0" smtClean="0">
                <a:solidFill>
                  <a:srgbClr val="002060"/>
                </a:solidFill>
              </a:rPr>
              <a:t> in </a:t>
            </a:r>
            <a:r>
              <a:rPr lang="fr-FR" sz="1050" dirty="0" err="1" smtClean="0">
                <a:solidFill>
                  <a:srgbClr val="002060"/>
                </a:solidFill>
              </a:rPr>
              <a:t>various</a:t>
            </a:r>
            <a:r>
              <a:rPr lang="fr-FR" sz="1050" dirty="0" smtClean="0">
                <a:solidFill>
                  <a:srgbClr val="002060"/>
                </a:solidFill>
              </a:rPr>
              <a:t> formats. The </a:t>
            </a:r>
            <a:r>
              <a:rPr lang="fr-FR" sz="1050" i="1" dirty="0" smtClean="0">
                <a:solidFill>
                  <a:srgbClr val="002060"/>
                </a:solidFill>
              </a:rPr>
              <a:t>Media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link</a:t>
            </a:r>
            <a:r>
              <a:rPr lang="fr-FR" sz="1050" dirty="0" smtClean="0">
                <a:solidFill>
                  <a:srgbClr val="002060"/>
                </a:solidFill>
              </a:rPr>
              <a:t> opens a </a:t>
            </a:r>
            <a:r>
              <a:rPr lang="fr-FR" sz="1050" dirty="0" err="1" smtClean="0">
                <a:solidFill>
                  <a:srgbClr val="002060"/>
                </a:solidFill>
              </a:rPr>
              <a:t>list</a:t>
            </a:r>
            <a:r>
              <a:rPr lang="fr-FR" sz="1050" dirty="0" smtClean="0">
                <a:solidFill>
                  <a:srgbClr val="002060"/>
                </a:solidFill>
              </a:rPr>
              <a:t> of </a:t>
            </a:r>
            <a:r>
              <a:rPr lang="fr-FR" sz="1050" dirty="0" err="1" smtClean="0">
                <a:solidFill>
                  <a:srgbClr val="002060"/>
                </a:solidFill>
              </a:rPr>
              <a:t>asset</a:t>
            </a:r>
            <a:r>
              <a:rPr lang="fr-FR" sz="1050" dirty="0" smtClean="0">
                <a:solidFill>
                  <a:srgbClr val="002060"/>
                </a:solidFill>
              </a:rPr>
              <a:t> links </a:t>
            </a:r>
            <a:r>
              <a:rPr lang="fr-FR" sz="1050" dirty="0" err="1" smtClean="0">
                <a:solidFill>
                  <a:srgbClr val="002060"/>
                </a:solidFill>
              </a:rPr>
              <a:t>grouped</a:t>
            </a:r>
            <a:r>
              <a:rPr lang="fr-FR" sz="1050" dirty="0" smtClean="0">
                <a:solidFill>
                  <a:srgbClr val="002060"/>
                </a:solidFill>
              </a:rPr>
              <a:t> by type.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5402424" y="5277069"/>
            <a:ext cx="4926565" cy="327532"/>
          </a:xfrm>
          <a:prstGeom prst="bentConnector3">
            <a:avLst>
              <a:gd name="adj1" fmla="val 6344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78280" y="5140347"/>
            <a:ext cx="1315614" cy="1384995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smtClean="0">
                <a:solidFill>
                  <a:srgbClr val="002060"/>
                </a:solidFill>
              </a:rPr>
              <a:t>You </a:t>
            </a:r>
            <a:r>
              <a:rPr lang="fr-FR" sz="1050" dirty="0" err="1" smtClean="0">
                <a:solidFill>
                  <a:srgbClr val="002060"/>
                </a:solidFill>
              </a:rPr>
              <a:t>can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read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benefits</a:t>
            </a:r>
            <a:r>
              <a:rPr lang="fr-FR" sz="1050" dirty="0" smtClean="0">
                <a:solidFill>
                  <a:srgbClr val="002060"/>
                </a:solidFill>
              </a:rPr>
              <a:t>, </a:t>
            </a:r>
            <a:r>
              <a:rPr lang="fr-FR" sz="1050" dirty="0" err="1" smtClean="0">
                <a:solidFill>
                  <a:srgbClr val="002060"/>
                </a:solidFill>
              </a:rPr>
              <a:t>features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technical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specifications</a:t>
            </a:r>
            <a:r>
              <a:rPr lang="fr-FR" sz="1050" dirty="0" smtClean="0">
                <a:solidFill>
                  <a:srgbClr val="002060"/>
                </a:solidFill>
              </a:rPr>
              <a:t> and </a:t>
            </a:r>
            <a:r>
              <a:rPr lang="fr-FR" sz="1050" dirty="0" err="1" smtClean="0">
                <a:solidFill>
                  <a:srgbClr val="002060"/>
                </a:solidFill>
              </a:rPr>
              <a:t>download</a:t>
            </a:r>
            <a:r>
              <a:rPr lang="fr-FR" sz="1050" dirty="0" smtClean="0">
                <a:solidFill>
                  <a:srgbClr val="002060"/>
                </a:solidFill>
              </a:rPr>
              <a:t> the user </a:t>
            </a:r>
            <a:r>
              <a:rPr lang="fr-FR" sz="1050" dirty="0" err="1" smtClean="0">
                <a:solidFill>
                  <a:srgbClr val="002060"/>
                </a:solidFill>
              </a:rPr>
              <a:t>manuals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further</a:t>
            </a:r>
            <a:r>
              <a:rPr lang="fr-FR" sz="1050" dirty="0" smtClean="0">
                <a:solidFill>
                  <a:srgbClr val="002060"/>
                </a:solidFill>
              </a:rPr>
              <a:t> down the page</a:t>
            </a:r>
            <a:endParaRPr lang="fr-FR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8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sv-SE" dirty="0"/>
              <a:t>Product </a:t>
            </a:r>
            <a:r>
              <a:rPr lang="fr-FR" altLang="sv-SE" dirty="0" err="1"/>
              <a:t>Views</a:t>
            </a:r>
            <a:r>
              <a:rPr lang="fr-FR" altLang="sv-SE" dirty="0"/>
              <a:t>: Product </a:t>
            </a:r>
            <a:r>
              <a:rPr lang="fr-FR" altLang="sv-SE" dirty="0" err="1" smtClean="0"/>
              <a:t>Search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72" y="1175484"/>
            <a:ext cx="8809444" cy="327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9304938" y="1898875"/>
            <a:ext cx="1518573" cy="2252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88826" y="1804923"/>
            <a:ext cx="1170249" cy="1061829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code and select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the auto-</a:t>
            </a:r>
            <a:r>
              <a:rPr lang="fr-FR" sz="1050" dirty="0" err="1" smtClean="0">
                <a:solidFill>
                  <a:srgbClr val="002060"/>
                </a:solidFill>
              </a:rPr>
              <a:t>complete</a:t>
            </a:r>
            <a:r>
              <a:rPr lang="fr-FR" sz="1050" dirty="0" smtClean="0">
                <a:solidFill>
                  <a:srgbClr val="002060"/>
                </a:solidFill>
              </a:rPr>
              <a:t> suggestions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8" y="3918858"/>
            <a:ext cx="1170249" cy="738664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View</a:t>
            </a:r>
            <a:r>
              <a:rPr lang="fr-FR" sz="1050" dirty="0" smtClean="0">
                <a:solidFill>
                  <a:srgbClr val="002060"/>
                </a:solidFill>
              </a:rPr>
              <a:t> more </a:t>
            </a:r>
            <a:r>
              <a:rPr lang="fr-FR" sz="1050" dirty="0" err="1" smtClean="0">
                <a:solidFill>
                  <a:srgbClr val="002060"/>
                </a:solidFill>
              </a:rPr>
              <a:t>product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details</a:t>
            </a:r>
            <a:r>
              <a:rPr lang="fr-FR" sz="1050" dirty="0" smtClean="0">
                <a:solidFill>
                  <a:srgbClr val="002060"/>
                </a:solidFill>
              </a:rPr>
              <a:t> by </a:t>
            </a:r>
            <a:r>
              <a:rPr lang="fr-FR" sz="1050" dirty="0" err="1" smtClean="0">
                <a:solidFill>
                  <a:srgbClr val="002060"/>
                </a:solidFill>
              </a:rPr>
              <a:t>clicking</a:t>
            </a:r>
            <a:r>
              <a:rPr lang="fr-FR" sz="1050" dirty="0" smtClean="0">
                <a:solidFill>
                  <a:srgbClr val="002060"/>
                </a:solidFill>
              </a:rPr>
              <a:t> on the </a:t>
            </a:r>
            <a:r>
              <a:rPr lang="fr-FR" sz="1050" dirty="0" err="1" smtClean="0">
                <a:solidFill>
                  <a:srgbClr val="002060"/>
                </a:solidFill>
              </a:rPr>
              <a:t>results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951723" y="3536302"/>
            <a:ext cx="724679" cy="5131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68675" y="4657522"/>
            <a:ext cx="1170249" cy="900246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1">
                <a:alpha val="38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 err="1" smtClean="0">
                <a:solidFill>
                  <a:srgbClr val="002060"/>
                </a:solidFill>
              </a:rPr>
              <a:t>Add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products</a:t>
            </a:r>
            <a:r>
              <a:rPr lang="fr-FR" sz="1050" dirty="0" smtClean="0">
                <a:solidFill>
                  <a:srgbClr val="002060"/>
                </a:solidFill>
              </a:rPr>
              <a:t> to </a:t>
            </a:r>
            <a:r>
              <a:rPr lang="fr-FR" sz="1050" dirty="0" err="1" smtClean="0">
                <a:solidFill>
                  <a:srgbClr val="002060"/>
                </a:solidFill>
              </a:rPr>
              <a:t>your</a:t>
            </a:r>
            <a:r>
              <a:rPr lang="fr-FR" sz="1050" dirty="0" smtClean="0">
                <a:solidFill>
                  <a:srgbClr val="002060"/>
                </a:solidFill>
              </a:rPr>
              <a:t> basket </a:t>
            </a:r>
            <a:r>
              <a:rPr lang="fr-FR" sz="1050" dirty="0" err="1" smtClean="0">
                <a:solidFill>
                  <a:srgbClr val="002060"/>
                </a:solidFill>
              </a:rPr>
              <a:t>directly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from</a:t>
            </a:r>
            <a:r>
              <a:rPr lang="fr-FR" sz="1050" dirty="0" smtClean="0">
                <a:solidFill>
                  <a:srgbClr val="002060"/>
                </a:solidFill>
              </a:rPr>
              <a:t> the </a:t>
            </a:r>
            <a:r>
              <a:rPr lang="fr-FR" sz="1050" dirty="0" err="1" smtClean="0">
                <a:solidFill>
                  <a:srgbClr val="002060"/>
                </a:solidFill>
              </a:rPr>
              <a:t>search</a:t>
            </a:r>
            <a:r>
              <a:rPr lang="fr-FR" sz="1050" dirty="0" smtClean="0">
                <a:solidFill>
                  <a:srgbClr val="002060"/>
                </a:solidFill>
              </a:rPr>
              <a:t> </a:t>
            </a:r>
            <a:r>
              <a:rPr lang="fr-FR" sz="1050" dirty="0" err="1" smtClean="0">
                <a:solidFill>
                  <a:srgbClr val="002060"/>
                </a:solidFill>
              </a:rPr>
              <a:t>result</a:t>
            </a:r>
            <a:endParaRPr lang="fr-FR" sz="1050" dirty="0">
              <a:solidFill>
                <a:srgbClr val="00206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8154955" y="3536303"/>
            <a:ext cx="2586878" cy="1276835"/>
          </a:xfrm>
          <a:prstGeom prst="bentConnector3">
            <a:avLst>
              <a:gd name="adj1" fmla="val 89676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2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rolux">
      <a:dk1>
        <a:sysClr val="windowText" lastClr="000000"/>
      </a:dk1>
      <a:lt1>
        <a:sysClr val="window" lastClr="FFFFFF"/>
      </a:lt1>
      <a:dk2>
        <a:srgbClr val="041E50"/>
      </a:dk2>
      <a:lt2>
        <a:srgbClr val="EEECE1"/>
      </a:lt2>
      <a:accent1>
        <a:srgbClr val="041E50"/>
      </a:accent1>
      <a:accent2>
        <a:srgbClr val="52284E"/>
      </a:accent2>
      <a:accent3>
        <a:srgbClr val="2ACBD3"/>
      </a:accent3>
      <a:accent4>
        <a:srgbClr val="EB6852"/>
      </a:accent4>
      <a:accent5>
        <a:srgbClr val="009ABF"/>
      </a:accent5>
      <a:accent6>
        <a:srgbClr val="CD5599"/>
      </a:accent6>
      <a:hlink>
        <a:srgbClr val="0000FF"/>
      </a:hlink>
      <a:folHlink>
        <a:srgbClr val="800080"/>
      </a:folHlink>
    </a:clrScheme>
    <a:fontScheme name="Custom 2">
      <a:majorFont>
        <a:latin typeface="Electrolux Sans Bold"/>
        <a:ea typeface=""/>
        <a:cs typeface=""/>
      </a:majorFont>
      <a:minorFont>
        <a:latin typeface="Electrolu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65F879-3815-42FA-B374-D7005C870326}" vid="{0D63E2D6-4C0B-4FCE-9FFC-85214D9C44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7056</TotalTime>
  <Words>1714</Words>
  <Application>Microsoft Office PowerPoint</Application>
  <PresentationFormat>Widescreen</PresentationFormat>
  <Paragraphs>172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Electrolux Sans Light</vt:lpstr>
      <vt:lpstr>Electrolux Sans SemiBold</vt:lpstr>
      <vt:lpstr>Wingdings</vt:lpstr>
      <vt:lpstr>Office Theme</vt:lpstr>
      <vt:lpstr>B2B Portal Training Materials</vt:lpstr>
      <vt:lpstr>Outline</vt:lpstr>
      <vt:lpstr>The Electrolux B2B portal Features &amp; Benefits</vt:lpstr>
      <vt:lpstr>Main Menu</vt:lpstr>
      <vt:lpstr>Product Views: Product Navigation</vt:lpstr>
      <vt:lpstr>Product Views: Product List</vt:lpstr>
      <vt:lpstr>Product Views: Product List - Simple</vt:lpstr>
      <vt:lpstr>Product Views: Product Detail</vt:lpstr>
      <vt:lpstr>Product Views: Product Search</vt:lpstr>
      <vt:lpstr>Order placement: Standard mode</vt:lpstr>
      <vt:lpstr>Order placement: Multiline Basket</vt:lpstr>
      <vt:lpstr>Order placement: Multiline Basket</vt:lpstr>
      <vt:lpstr>Order placement: Checkout</vt:lpstr>
      <vt:lpstr>Order placement: Checkout</vt:lpstr>
      <vt:lpstr>Order placement: Checkout</vt:lpstr>
      <vt:lpstr>Order placement: Order Status</vt:lpstr>
      <vt:lpstr>Order placement: Order Status</vt:lpstr>
      <vt:lpstr>Order search</vt:lpstr>
      <vt:lpstr>Order placement: Order Detail</vt:lpstr>
      <vt:lpstr>User Management: Edit your preferences Standard User</vt:lpstr>
      <vt:lpstr>User Management: Edit your preferences Company Admin User</vt:lpstr>
      <vt:lpstr>User Management: Edit your preferences Company Admin User: Create user</vt:lpstr>
      <vt:lpstr>Additional Resources: Sales Folder</vt:lpstr>
      <vt:lpstr>Additional Resources: Sales Folder</vt:lpstr>
      <vt:lpstr>Additional Resources: Sales Folder</vt:lpstr>
      <vt:lpstr>Additional resources: Downloads</vt:lpstr>
      <vt:lpstr>Additional resources: News &amp; inspiration</vt:lpstr>
    </vt:vector>
  </TitlesOfParts>
  <Company>Electrolux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Chichifoi</dc:creator>
  <cp:lastModifiedBy>Diana Chichifoi</cp:lastModifiedBy>
  <cp:revision>172</cp:revision>
  <dcterms:created xsi:type="dcterms:W3CDTF">2017-06-13T07:58:44Z</dcterms:created>
  <dcterms:modified xsi:type="dcterms:W3CDTF">2017-09-28T10:11:23Z</dcterms:modified>
</cp:coreProperties>
</file>